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jpg"/>
  <Override PartName="/ppt/media/image4.jpg" ContentType="image/jpg"/>
  <Override PartName="/ppt/media/image9.jpg" ContentType="image/jpg"/>
  <Override PartName="/ppt/media/image11.jpg" ContentType="image/jpg"/>
  <Override PartName="/ppt/media/image22.jpg" ContentType="image/jpg"/>
  <Override PartName="/ppt/media/image29.jpg" ContentType="image/jpg"/>
  <Override PartName="/ppt/media/image39.jpg" ContentType="image/jpg"/>
  <Override PartName="/ppt/media/image41.jpg" ContentType="image/jpg"/>
  <Override PartName="/ppt/media/image42.jpg" ContentType="image/jpg"/>
  <Override PartName="/ppt/media/image45.jpg" ContentType="image/jpg"/>
  <Override PartName="/ppt/media/image46.jpg" ContentType="image/jpg"/>
  <Override PartName="/ppt/media/image48.jpg" ContentType="image/jpg"/>
  <Override PartName="/ppt/media/image49.jpg" ContentType="image/jpg"/>
  <Override PartName="/ppt/media/image50.jpg" ContentType="image/jpg"/>
  <Override PartName="/ppt/media/image52.jpg" ContentType="image/jpg"/>
  <Override PartName="/ppt/media/image71.jpg" ContentType="image/jpg"/>
  <Override PartName="/ppt/media/image72.jpg" ContentType="image/jpg"/>
  <Override PartName="/ppt/media/image73.jpg" ContentType="image/jpg"/>
  <Override PartName="/ppt/media/image74.jpg" ContentType="image/jpg"/>
  <Override PartName="/ppt/media/image75.jpg" ContentType="image/jpg"/>
  <Override PartName="/ppt/media/image76.jpg" ContentType="image/jpg"/>
  <Override PartName="/ppt/media/image77.jpg" ContentType="image/jpg"/>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6.jpg" ContentType="image/jpg"/>
  <Override PartName="/ppt/media/image8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p:cViewPr varScale="1">
        <p:scale>
          <a:sx n="73" d="100"/>
          <a:sy n="73" d="100"/>
        </p:scale>
        <p:origin x="523"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330041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3351787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538692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193593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D8BD707-D9CF-40AE-B4C6-C98DA3205C09}" type="datetimeFigureOut">
              <a:rPr lang="en-US" smtClean="0"/>
              <a:t>11/25/2023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2335465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367199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33778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3021843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153752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209022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835"/>
              </a:lnSpc>
            </a:pPr>
            <a:fld id="{81D60167-4931-47E6-BA6A-407CBD079E47}" type="slidenum">
              <a:rPr lang="en-US" spc="70" smtClean="0"/>
              <a:t>‹#›</a:t>
            </a:fld>
            <a:endParaRPr lang="en-US" spc="70" dirty="0"/>
          </a:p>
        </p:txBody>
      </p:sp>
    </p:spTree>
    <p:extLst>
      <p:ext uri="{BB962C8B-B14F-4D97-AF65-F5344CB8AC3E}">
        <p14:creationId xmlns:p14="http://schemas.microsoft.com/office/powerpoint/2010/main" val="196936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D8BD707-D9CF-40AE-B4C6-C98DA3205C09}" type="datetimeFigureOut">
              <a:rPr lang="en-US" smtClean="0"/>
              <a:t>11/25/2023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38100">
              <a:lnSpc>
                <a:spcPts val="1835"/>
              </a:lnSpc>
            </a:pPr>
            <a:fld id="{81D60167-4931-47E6-BA6A-407CBD079E47}" type="slidenum">
              <a:rPr lang="en-US" spc="70" smtClean="0"/>
              <a:t>‹#›</a:t>
            </a:fld>
            <a:endParaRPr lang="en-US" spc="7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0595571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1/Week%201%20-%20SpaceX_Falcon9_DataWrangling.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hyperlink" Target="https://github.com/anandanraju/IBM_Applied_Data_Science_Capstone_Final_Project/blob/main/Week%201/Week%201%20-%20SpaceX_Falcon9_DataWrangling.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2/Week%202%20-%20SpaceX_Falcon9_EDA_VizLab.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2/Week%202%20-%20SpaceX_Falcon9_EDA_SQL.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3/Week%203%20-%20SpaceX_Falcon9_Interactive_Viz_Folium.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3/Week%203%20-%20SpaceX_Falcon9_Plotly_Dashboard.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hyperlink" Target="https://github.com/anandanraju/IBM_Applied_Data_Science_Capstone_Final_Project/blob/main/Week%204/Week%204%20-%20SpaceX_Falcon9_ML_PredictiveAnalysis.ipynb" TargetMode="External"/><Relationship Id="rId3" Type="http://schemas.openxmlformats.org/officeDocument/2006/relationships/image" Target="../media/image30.png"/><Relationship Id="rId7" Type="http://schemas.microsoft.com/office/2007/relationships/hdphoto" Target="../media/hdphoto2.wdp"/><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29.jp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37.png"/><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3.wdp"/><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3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3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9.web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github.com/anandanraju/IBM_Applied_Data_Science_Capstone_Final_Project/blob/main/Week%201/Week%201%20-%20SpaceX_Falcon9_DataCollection_API_Lab.ipyn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github.com/anandanraju/IBM_Applied_Data_Science_Capstone_Final_Project/blob/main/Week%201/Week%201%20-%20SpaceX_Falcon9_DataCollection_API_Lab.ipynb" TargetMode="Externa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4BC991-CCB0-BBB5-B9F6-261E3FCA3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bject 3"/>
          <p:cNvSpPr txBox="1"/>
          <p:nvPr/>
        </p:nvSpPr>
        <p:spPr>
          <a:xfrm>
            <a:off x="9144000" y="5049012"/>
            <a:ext cx="3200400" cy="566822"/>
          </a:xfrm>
          <a:prstGeom prst="rect">
            <a:avLst/>
          </a:prstGeom>
        </p:spPr>
        <p:txBody>
          <a:bodyPr vert="horz" wrap="square" lIns="0" tIns="12700" rIns="0" bIns="0" rtlCol="0">
            <a:spAutoFit/>
          </a:bodyPr>
          <a:lstStyle/>
          <a:p>
            <a:pPr marL="38100">
              <a:lnSpc>
                <a:spcPct val="100000"/>
              </a:lnSpc>
              <a:spcBef>
                <a:spcPts val="100"/>
              </a:spcBef>
            </a:pPr>
            <a:r>
              <a:rPr lang="en-US" spc="-35" dirty="0">
                <a:solidFill>
                  <a:srgbClr val="E7E6E6"/>
                </a:solidFill>
                <a:latin typeface="Microsoft Sans Serif"/>
                <a:cs typeface="Microsoft Sans Serif"/>
              </a:rPr>
              <a:t>Jamshidbek </a:t>
            </a:r>
            <a:r>
              <a:rPr lang="en-US" spc="-35" dirty="0" err="1">
                <a:solidFill>
                  <a:srgbClr val="E7E6E6"/>
                </a:solidFill>
                <a:latin typeface="Microsoft Sans Serif"/>
                <a:cs typeface="Microsoft Sans Serif"/>
              </a:rPr>
              <a:t>Bekbaev</a:t>
            </a:r>
            <a:endParaRPr sz="1800" dirty="0">
              <a:latin typeface="Microsoft Sans Serif"/>
              <a:cs typeface="Microsoft Sans Serif"/>
            </a:endParaRPr>
          </a:p>
          <a:p>
            <a:pPr marL="38100">
              <a:lnSpc>
                <a:spcPct val="100000"/>
              </a:lnSpc>
            </a:pPr>
            <a:r>
              <a:rPr lang="en-IN" spc="-100" dirty="0">
                <a:solidFill>
                  <a:srgbClr val="E7E6E6"/>
                </a:solidFill>
                <a:latin typeface="Microsoft Sans Serif"/>
                <a:cs typeface="Microsoft Sans Serif"/>
              </a:rPr>
              <a:t>November</a:t>
            </a:r>
            <a:r>
              <a:rPr lang="en-IN" sz="1800" spc="-100" dirty="0">
                <a:solidFill>
                  <a:srgbClr val="E7E6E6"/>
                </a:solidFill>
                <a:latin typeface="Microsoft Sans Serif"/>
                <a:cs typeface="Microsoft Sans Serif"/>
              </a:rPr>
              <a:t> </a:t>
            </a:r>
            <a:r>
              <a:rPr lang="en-IN" spc="-100" dirty="0">
                <a:solidFill>
                  <a:srgbClr val="E7E6E6"/>
                </a:solidFill>
                <a:latin typeface="Microsoft Sans Serif"/>
                <a:cs typeface="Microsoft Sans Serif"/>
              </a:rPr>
              <a:t>25</a:t>
            </a:r>
            <a:r>
              <a:rPr lang="en-IN" spc="-100" baseline="30000" dirty="0">
                <a:solidFill>
                  <a:srgbClr val="E7E6E6"/>
                </a:solidFill>
                <a:latin typeface="Microsoft Sans Serif"/>
                <a:cs typeface="Microsoft Sans Serif"/>
              </a:rPr>
              <a:t>th</a:t>
            </a:r>
            <a:r>
              <a:rPr lang="en-IN" sz="1800" spc="-100" dirty="0">
                <a:solidFill>
                  <a:srgbClr val="E7E6E6"/>
                </a:solidFill>
                <a:latin typeface="Microsoft Sans Serif"/>
                <a:cs typeface="Microsoft Sans Serif"/>
              </a:rPr>
              <a:t> 2023</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9296400" y="4419600"/>
            <a:ext cx="2104644" cy="629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284" y="1552396"/>
            <a:ext cx="10733431" cy="3753207"/>
          </a:xfrm>
          <a:prstGeom prst="rect">
            <a:avLst/>
          </a:prstGeom>
        </p:spPr>
        <p:txBody>
          <a:bodyPr vert="horz" wrap="square" lIns="0" tIns="12065" rIns="0" bIns="0" rtlCol="0">
            <a:spAutoFit/>
          </a:bodyPr>
          <a:lstStyle/>
          <a:p>
            <a:pPr marL="241300" indent="-228600">
              <a:lnSpc>
                <a:spcPts val="2510"/>
              </a:lnSpc>
              <a:spcBef>
                <a:spcPts val="95"/>
              </a:spcBef>
              <a:buFont typeface="Arial MT"/>
              <a:buChar char="•"/>
              <a:tabLst>
                <a:tab pos="240665" algn="l"/>
                <a:tab pos="241300" algn="l"/>
              </a:tabLst>
            </a:pPr>
            <a:r>
              <a:rPr spc="-65" dirty="0">
                <a:solidFill>
                  <a:srgbClr val="292929"/>
                </a:solidFill>
                <a:latin typeface="Baskerville Old Face" panose="02020602080505020303" pitchFamily="18" charset="0"/>
                <a:cs typeface="Microsoft Sans Serif"/>
              </a:rPr>
              <a:t>Conducted</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Exploratory</a:t>
            </a:r>
            <a:r>
              <a:rPr spc="9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Data</a:t>
            </a:r>
            <a:r>
              <a:rPr spc="6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Analysis</a:t>
            </a:r>
            <a:r>
              <a:rPr spc="80" dirty="0">
                <a:solidFill>
                  <a:srgbClr val="292929"/>
                </a:solidFill>
                <a:latin typeface="Baskerville Old Face" panose="02020602080505020303" pitchFamily="18" charset="0"/>
                <a:cs typeface="Microsoft Sans Serif"/>
              </a:rPr>
              <a:t> </a:t>
            </a:r>
            <a:r>
              <a:rPr spc="-150" dirty="0">
                <a:solidFill>
                  <a:srgbClr val="292929"/>
                </a:solidFill>
                <a:latin typeface="Baskerville Old Face" panose="02020602080505020303" pitchFamily="18" charset="0"/>
                <a:cs typeface="Microsoft Sans Serif"/>
              </a:rPr>
              <a:t>(EDA)</a:t>
            </a:r>
            <a:r>
              <a:rPr spc="8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find</a:t>
            </a:r>
            <a:r>
              <a:rPr spc="8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patters</a:t>
            </a:r>
            <a:r>
              <a:rPr spc="85"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define</a:t>
            </a:r>
            <a:endParaRPr dirty="0">
              <a:latin typeface="Baskerville Old Face" panose="02020602080505020303" pitchFamily="18" charset="0"/>
              <a:cs typeface="Microsoft Sans Serif"/>
            </a:endParaRPr>
          </a:p>
          <a:p>
            <a:pPr marL="241300">
              <a:lnSpc>
                <a:spcPts val="2510"/>
              </a:lnSpc>
            </a:pPr>
            <a:r>
              <a:rPr spc="-65" dirty="0">
                <a:solidFill>
                  <a:srgbClr val="292929"/>
                </a:solidFill>
                <a:latin typeface="Baskerville Old Face" panose="02020602080505020303" pitchFamily="18" charset="0"/>
                <a:cs typeface="Microsoft Sans Serif"/>
              </a:rPr>
              <a:t>labels</a:t>
            </a:r>
            <a:r>
              <a:rPr spc="5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for</a:t>
            </a:r>
            <a:r>
              <a:rPr spc="65" dirty="0">
                <a:solidFill>
                  <a:srgbClr val="292929"/>
                </a:solidFill>
                <a:latin typeface="Baskerville Old Face" panose="02020602080505020303" pitchFamily="18" charset="0"/>
                <a:cs typeface="Microsoft Sans Serif"/>
              </a:rPr>
              <a:t> </a:t>
            </a:r>
            <a:r>
              <a:rPr spc="-15" dirty="0">
                <a:solidFill>
                  <a:srgbClr val="292929"/>
                </a:solidFill>
                <a:latin typeface="Baskerville Old Face" panose="02020602080505020303" pitchFamily="18" charset="0"/>
                <a:cs typeface="Microsoft Sans Serif"/>
              </a:rPr>
              <a:t>training</a:t>
            </a:r>
            <a:r>
              <a:rPr spc="7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supervised</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models</a:t>
            </a:r>
            <a:endParaRPr dirty="0">
              <a:latin typeface="Baskerville Old Face" panose="02020602080505020303" pitchFamily="18" charset="0"/>
              <a:cs typeface="Microsoft Sans Serif"/>
            </a:endParaRPr>
          </a:p>
          <a:p>
            <a:pPr marL="241300" marR="5080" indent="-228600">
              <a:lnSpc>
                <a:spcPct val="90000"/>
              </a:lnSpc>
              <a:spcBef>
                <a:spcPts val="1010"/>
              </a:spcBef>
              <a:buFont typeface="Arial MT"/>
              <a:buChar char="•"/>
              <a:tabLst>
                <a:tab pos="240665" algn="l"/>
                <a:tab pos="241300" algn="l"/>
              </a:tabLst>
            </a:pPr>
            <a:r>
              <a:rPr spc="-145" dirty="0">
                <a:solidFill>
                  <a:srgbClr val="292929"/>
                </a:solidFill>
                <a:latin typeface="Baskerville Old Face" panose="02020602080505020303" pitchFamily="18" charset="0"/>
                <a:cs typeface="Microsoft Sans Serif"/>
              </a:rPr>
              <a:t>The</a:t>
            </a:r>
            <a:r>
              <a:rPr spc="7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set</a:t>
            </a:r>
            <a:r>
              <a:rPr spc="8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contained</a:t>
            </a:r>
            <a:r>
              <a:rPr spc="65"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various</a:t>
            </a:r>
            <a:r>
              <a:rPr spc="8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70" dirty="0">
                <a:solidFill>
                  <a:srgbClr val="292929"/>
                </a:solidFill>
                <a:latin typeface="Baskerville Old Face" panose="02020602080505020303" pitchFamily="18" charset="0"/>
                <a:cs typeface="Microsoft Sans Serif"/>
              </a:rPr>
              <a:t> </a:t>
            </a:r>
            <a:r>
              <a:rPr spc="-65" dirty="0">
                <a:solidFill>
                  <a:srgbClr val="292929"/>
                </a:solidFill>
                <a:latin typeface="Baskerville Old Face" panose="02020602080505020303" pitchFamily="18" charset="0"/>
                <a:cs typeface="Microsoft Sans Serif"/>
              </a:rPr>
              <a:t>outcomes</a:t>
            </a:r>
            <a:r>
              <a:rPr spc="80"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that</a:t>
            </a:r>
            <a:r>
              <a:rPr spc="8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8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converted</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into </a:t>
            </a:r>
            <a:r>
              <a:rPr spc="1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Training</a:t>
            </a:r>
            <a:r>
              <a:rPr spc="60"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Labels</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with</a:t>
            </a:r>
            <a:r>
              <a:rPr spc="7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1</a:t>
            </a:r>
            <a:r>
              <a:rPr spc="8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8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successfully</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landed</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0</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 </a:t>
            </a:r>
            <a:r>
              <a:rPr spc="-6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9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was</a:t>
            </a:r>
            <a:r>
              <a:rPr spc="85" dirty="0">
                <a:solidFill>
                  <a:srgbClr val="292929"/>
                </a:solidFill>
                <a:latin typeface="Baskerville Old Face" panose="02020602080505020303" pitchFamily="18" charset="0"/>
                <a:cs typeface="Microsoft Sans Serif"/>
              </a:rPr>
              <a:t> </a:t>
            </a:r>
            <a:r>
              <a:rPr spc="-90" dirty="0">
                <a:solidFill>
                  <a:srgbClr val="292929"/>
                </a:solidFill>
                <a:latin typeface="Baskerville Old Face" panose="02020602080505020303" pitchFamily="18" charset="0"/>
                <a:cs typeface="Microsoft Sans Serif"/>
              </a:rPr>
              <a:t>unsuccessful</a:t>
            </a:r>
            <a:r>
              <a:rPr spc="90"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landing.</a:t>
            </a:r>
            <a:r>
              <a:rPr spc="7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Following</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landing</a:t>
            </a:r>
            <a:r>
              <a:rPr spc="65"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scenarios</a:t>
            </a:r>
            <a:r>
              <a:rPr spc="8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10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considered </a:t>
            </a:r>
            <a:r>
              <a:rPr spc="-57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create</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labels:</a:t>
            </a:r>
            <a:endParaRPr lang="en-IN" spc="-70" dirty="0">
              <a:solidFill>
                <a:srgbClr val="292929"/>
              </a:solidFill>
              <a:latin typeface="Baskerville Old Face" panose="02020602080505020303" pitchFamily="18" charset="0"/>
              <a:cs typeface="Microsoft Sans Serif"/>
            </a:endParaRPr>
          </a:p>
          <a:p>
            <a:pPr marL="698500" marR="239395" lvl="1" indent="-228600">
              <a:lnSpc>
                <a:spcPts val="2160"/>
              </a:lnSpc>
              <a:spcBef>
                <a:spcPts val="545"/>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60"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5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specific</a:t>
            </a:r>
            <a:r>
              <a:rPr spc="5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region </a:t>
            </a:r>
            <a:r>
              <a:rPr spc="-520"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ts val="2280"/>
              </a:lnSpc>
              <a:spcBef>
                <a:spcPts val="22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4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4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5"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specific</a:t>
            </a:r>
            <a:endParaRPr dirty="0">
              <a:latin typeface="Baskerville Old Face" panose="02020602080505020303" pitchFamily="18" charset="0"/>
              <a:cs typeface="Microsoft Sans Serif"/>
            </a:endParaRPr>
          </a:p>
          <a:p>
            <a:pPr marL="698500">
              <a:lnSpc>
                <a:spcPts val="2280"/>
              </a:lnSpc>
            </a:pPr>
            <a:r>
              <a:rPr spc="-25" dirty="0">
                <a:solidFill>
                  <a:srgbClr val="292929"/>
                </a:solidFill>
                <a:latin typeface="Baskerville Old Face" panose="02020602080505020303" pitchFamily="18" charset="0"/>
                <a:cs typeface="Microsoft Sans Serif"/>
              </a:rPr>
              <a:t>region</a:t>
            </a:r>
            <a:r>
              <a:rPr spc="25"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5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ct val="100000"/>
              </a:lnSpc>
              <a:spcBef>
                <a:spcPts val="265"/>
              </a:spcBef>
              <a:buFont typeface="Arial MT"/>
              <a:buChar char="•"/>
              <a:tabLst>
                <a:tab pos="697865" algn="l"/>
                <a:tab pos="699135" algn="l"/>
              </a:tabLst>
            </a:pP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5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7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6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5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8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55"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6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7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7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5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p:txBody>
      </p:sp>
      <p:sp>
        <p:nvSpPr>
          <p:cNvPr id="4" name="object 4"/>
          <p:cNvSpPr txBox="1"/>
          <p:nvPr/>
        </p:nvSpPr>
        <p:spPr>
          <a:xfrm>
            <a:off x="10425456" y="676478"/>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2"/>
              </a:rPr>
              <a:t>GitHub</a:t>
            </a:r>
            <a:endParaRPr sz="2400" dirty="0">
              <a:latin typeface="Calibri"/>
              <a:cs typeface="Calibri"/>
            </a:endParaRPr>
          </a:p>
        </p:txBody>
      </p:sp>
      <p:sp>
        <p:nvSpPr>
          <p:cNvPr id="5" name="object 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10</a:t>
            </a:fld>
            <a:endParaRPr sz="1600">
              <a:latin typeface="Microsoft Sans Serif"/>
              <a:cs typeface="Microsoft Sans Serif"/>
            </a:endParaRPr>
          </a:p>
        </p:txBody>
      </p:sp>
      <p:sp>
        <p:nvSpPr>
          <p:cNvPr id="3" name="object 3"/>
          <p:cNvSpPr txBox="1">
            <a:spLocks noGrp="1"/>
          </p:cNvSpPr>
          <p:nvPr>
            <p:ph type="title"/>
          </p:nvPr>
        </p:nvSpPr>
        <p:spPr>
          <a:xfrm>
            <a:off x="848969" y="417398"/>
            <a:ext cx="312674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80" dirty="0"/>
              <a:t> </a:t>
            </a:r>
            <a:r>
              <a:rPr spc="-90" dirty="0"/>
              <a:t>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11</a:t>
            </a:r>
            <a:endParaRPr sz="1600">
              <a:latin typeface="Microsoft Sans Serif"/>
              <a:cs typeface="Microsoft Sans Serif"/>
            </a:endParaRPr>
          </a:p>
        </p:txBody>
      </p:sp>
      <p:sp>
        <p:nvSpPr>
          <p:cNvPr id="3" name="object 3"/>
          <p:cNvSpPr txBox="1">
            <a:spLocks noGrp="1"/>
          </p:cNvSpPr>
          <p:nvPr>
            <p:ph type="title"/>
          </p:nvPr>
        </p:nvSpPr>
        <p:spPr>
          <a:xfrm>
            <a:off x="848969" y="417398"/>
            <a:ext cx="488823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90" dirty="0"/>
              <a:t>Wrangling</a:t>
            </a:r>
            <a:r>
              <a:rPr spc="160" dirty="0"/>
              <a:t> </a:t>
            </a:r>
            <a:r>
              <a:rPr spc="765" dirty="0"/>
              <a:t>–</a:t>
            </a:r>
            <a:r>
              <a:rPr spc="125" dirty="0"/>
              <a:t> </a:t>
            </a:r>
            <a:r>
              <a:rPr spc="-25" dirty="0"/>
              <a:t>cont’d</a:t>
            </a:r>
          </a:p>
        </p:txBody>
      </p:sp>
      <p:grpSp>
        <p:nvGrpSpPr>
          <p:cNvPr id="4" name="object 4"/>
          <p:cNvGrpSpPr/>
          <p:nvPr/>
        </p:nvGrpSpPr>
        <p:grpSpPr>
          <a:xfrm>
            <a:off x="969010" y="1088136"/>
            <a:ext cx="9542145" cy="1472565"/>
            <a:chOff x="969010" y="1088136"/>
            <a:chExt cx="9542145" cy="1472565"/>
          </a:xfrm>
        </p:grpSpPr>
        <p:sp>
          <p:nvSpPr>
            <p:cNvPr id="5" name="object 5"/>
            <p:cNvSpPr/>
            <p:nvPr/>
          </p:nvSpPr>
          <p:spPr>
            <a:xfrm>
              <a:off x="1738884"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75360" y="1530095"/>
              <a:ext cx="3322320" cy="588645"/>
            </a:xfrm>
            <a:custGeom>
              <a:avLst/>
              <a:gdLst/>
              <a:ahLst/>
              <a:cxnLst/>
              <a:rect l="l" t="t" r="r" b="b"/>
              <a:pathLst>
                <a:path w="3322320" h="588644">
                  <a:moveTo>
                    <a:pt x="3224276"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3224276" y="588263"/>
                  </a:lnTo>
                  <a:lnTo>
                    <a:pt x="3262419" y="580552"/>
                  </a:lnTo>
                  <a:lnTo>
                    <a:pt x="3293586" y="559530"/>
                  </a:lnTo>
                  <a:lnTo>
                    <a:pt x="3314608" y="528363"/>
                  </a:lnTo>
                  <a:lnTo>
                    <a:pt x="3322319" y="490219"/>
                  </a:lnTo>
                  <a:lnTo>
                    <a:pt x="3322319"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7" name="object 7"/>
            <p:cNvSpPr/>
            <p:nvPr/>
          </p:nvSpPr>
          <p:spPr>
            <a:xfrm>
              <a:off x="975360" y="1530095"/>
              <a:ext cx="3322320" cy="588645"/>
            </a:xfrm>
            <a:custGeom>
              <a:avLst/>
              <a:gdLst/>
              <a:ahLst/>
              <a:cxnLst/>
              <a:rect l="l" t="t" r="r" b="b"/>
              <a:pathLst>
                <a:path w="3322320" h="588644">
                  <a:moveTo>
                    <a:pt x="0" y="98043"/>
                  </a:moveTo>
                  <a:lnTo>
                    <a:pt x="7704" y="59900"/>
                  </a:lnTo>
                  <a:lnTo>
                    <a:pt x="28714" y="28733"/>
                  </a:lnTo>
                  <a:lnTo>
                    <a:pt x="59878" y="7711"/>
                  </a:lnTo>
                  <a:lnTo>
                    <a:pt x="98043" y="0"/>
                  </a:lnTo>
                  <a:lnTo>
                    <a:pt x="3224276" y="0"/>
                  </a:lnTo>
                  <a:lnTo>
                    <a:pt x="3262419" y="7711"/>
                  </a:lnTo>
                  <a:lnTo>
                    <a:pt x="3293586" y="28733"/>
                  </a:lnTo>
                  <a:lnTo>
                    <a:pt x="3314608" y="59900"/>
                  </a:lnTo>
                  <a:lnTo>
                    <a:pt x="3322319" y="98043"/>
                  </a:lnTo>
                  <a:lnTo>
                    <a:pt x="3322319" y="490219"/>
                  </a:lnTo>
                  <a:lnTo>
                    <a:pt x="3314608" y="528363"/>
                  </a:lnTo>
                  <a:lnTo>
                    <a:pt x="3293586" y="559530"/>
                  </a:lnTo>
                  <a:lnTo>
                    <a:pt x="3262419" y="580552"/>
                  </a:lnTo>
                  <a:lnTo>
                    <a:pt x="3224276" y="588263"/>
                  </a:lnTo>
                  <a:lnTo>
                    <a:pt x="98043" y="588263"/>
                  </a:lnTo>
                  <a:lnTo>
                    <a:pt x="59878" y="580552"/>
                  </a:lnTo>
                  <a:lnTo>
                    <a:pt x="28714" y="559530"/>
                  </a:lnTo>
                  <a:lnTo>
                    <a:pt x="7704"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8" name="object 8"/>
          <p:cNvSpPr txBox="1"/>
          <p:nvPr/>
        </p:nvSpPr>
        <p:spPr>
          <a:xfrm>
            <a:off x="1085494" y="1638045"/>
            <a:ext cx="3101340"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1.</a:t>
            </a:r>
            <a:r>
              <a:rPr sz="1900" spc="-15" dirty="0">
                <a:solidFill>
                  <a:srgbClr val="FFFFFF"/>
                </a:solidFill>
                <a:latin typeface="Calibri"/>
                <a:cs typeface="Calibri"/>
              </a:rPr>
              <a:t> </a:t>
            </a:r>
            <a:r>
              <a:rPr sz="1900" spc="-10" dirty="0">
                <a:solidFill>
                  <a:srgbClr val="FFFFFF"/>
                </a:solidFill>
                <a:latin typeface="Calibri"/>
                <a:cs typeface="Calibri"/>
              </a:rPr>
              <a:t>Load</a:t>
            </a:r>
            <a:r>
              <a:rPr sz="1900" dirty="0">
                <a:solidFill>
                  <a:srgbClr val="FFFFFF"/>
                </a:solidFill>
                <a:latin typeface="Calibri"/>
                <a:cs typeface="Calibri"/>
              </a:rPr>
              <a:t> </a:t>
            </a:r>
            <a:r>
              <a:rPr sz="1900" spc="-10" dirty="0">
                <a:solidFill>
                  <a:srgbClr val="FFFFFF"/>
                </a:solidFill>
                <a:latin typeface="Calibri"/>
                <a:cs typeface="Calibri"/>
              </a:rPr>
              <a:t>dataset</a:t>
            </a:r>
            <a:r>
              <a:rPr sz="1900" spc="-15" dirty="0">
                <a:solidFill>
                  <a:srgbClr val="FFFFFF"/>
                </a:solidFill>
                <a:latin typeface="Calibri"/>
                <a:cs typeface="Calibri"/>
              </a:rPr>
              <a:t>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to</a:t>
            </a:r>
            <a:r>
              <a:rPr sz="1900" dirty="0">
                <a:solidFill>
                  <a:srgbClr val="FFFFFF"/>
                </a:solidFill>
                <a:latin typeface="Calibri"/>
                <a:cs typeface="Calibri"/>
              </a:rPr>
              <a:t> </a:t>
            </a:r>
            <a:r>
              <a:rPr sz="1900" spc="-15" dirty="0">
                <a:solidFill>
                  <a:srgbClr val="FFFFFF"/>
                </a:solidFill>
                <a:latin typeface="Calibri"/>
                <a:cs typeface="Calibri"/>
              </a:rPr>
              <a:t>Dataframe</a:t>
            </a:r>
            <a:endParaRPr sz="1900">
              <a:latin typeface="Calibri"/>
              <a:cs typeface="Calibri"/>
            </a:endParaRPr>
          </a:p>
        </p:txBody>
      </p:sp>
      <p:grpSp>
        <p:nvGrpSpPr>
          <p:cNvPr id="9" name="object 9"/>
          <p:cNvGrpSpPr/>
          <p:nvPr/>
        </p:nvGrpSpPr>
        <p:grpSpPr>
          <a:xfrm>
            <a:off x="4457446" y="1523746"/>
            <a:ext cx="3335020" cy="601345"/>
            <a:chOff x="4457446" y="1523746"/>
            <a:chExt cx="3335020" cy="601345"/>
          </a:xfrm>
        </p:grpSpPr>
        <p:sp>
          <p:nvSpPr>
            <p:cNvPr id="10" name="object 10"/>
            <p:cNvSpPr/>
            <p:nvPr/>
          </p:nvSpPr>
          <p:spPr>
            <a:xfrm>
              <a:off x="4463796" y="1530096"/>
              <a:ext cx="3322320" cy="588645"/>
            </a:xfrm>
            <a:custGeom>
              <a:avLst/>
              <a:gdLst/>
              <a:ahLst/>
              <a:cxnLst/>
              <a:rect l="l" t="t" r="r" b="b"/>
              <a:pathLst>
                <a:path w="3322320" h="588644">
                  <a:moveTo>
                    <a:pt x="3224276"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1" name="object 11"/>
            <p:cNvSpPr/>
            <p:nvPr/>
          </p:nvSpPr>
          <p:spPr>
            <a:xfrm>
              <a:off x="4463796" y="1530096"/>
              <a:ext cx="3322320" cy="588645"/>
            </a:xfrm>
            <a:custGeom>
              <a:avLst/>
              <a:gdLst/>
              <a:ahLst/>
              <a:cxnLst/>
              <a:rect l="l" t="t" r="r" b="b"/>
              <a:pathLst>
                <a:path w="3322320" h="588644">
                  <a:moveTo>
                    <a:pt x="0" y="98043"/>
                  </a:moveTo>
                  <a:lnTo>
                    <a:pt x="7711" y="59900"/>
                  </a:lnTo>
                  <a:lnTo>
                    <a:pt x="28733" y="28733"/>
                  </a:lnTo>
                  <a:lnTo>
                    <a:pt x="59900" y="7711"/>
                  </a:lnTo>
                  <a:lnTo>
                    <a:pt x="98043"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3"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2" name="object 12"/>
          <p:cNvSpPr txBox="1"/>
          <p:nvPr/>
        </p:nvSpPr>
        <p:spPr>
          <a:xfrm>
            <a:off x="4982971" y="1638045"/>
            <a:ext cx="228536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2.</a:t>
            </a:r>
            <a:r>
              <a:rPr sz="1900" spc="-20" dirty="0">
                <a:solidFill>
                  <a:srgbClr val="FFFFFF"/>
                </a:solidFill>
                <a:latin typeface="Calibri"/>
                <a:cs typeface="Calibri"/>
              </a:rPr>
              <a:t> </a:t>
            </a:r>
            <a:r>
              <a:rPr sz="1900" spc="-5" dirty="0">
                <a:solidFill>
                  <a:srgbClr val="FFFFFF"/>
                </a:solidFill>
                <a:latin typeface="Calibri"/>
                <a:cs typeface="Calibri"/>
              </a:rPr>
              <a:t>Find</a:t>
            </a:r>
            <a:r>
              <a:rPr sz="1900" spc="-10" dirty="0">
                <a:solidFill>
                  <a:srgbClr val="FFFFFF"/>
                </a:solidFill>
                <a:latin typeface="Calibri"/>
                <a:cs typeface="Calibri"/>
              </a:rPr>
              <a:t> patterns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data</a:t>
            </a:r>
            <a:endParaRPr sz="1900">
              <a:latin typeface="Calibri"/>
              <a:cs typeface="Calibri"/>
            </a:endParaRPr>
          </a:p>
        </p:txBody>
      </p:sp>
      <p:grpSp>
        <p:nvGrpSpPr>
          <p:cNvPr id="13" name="object 13"/>
          <p:cNvGrpSpPr/>
          <p:nvPr/>
        </p:nvGrpSpPr>
        <p:grpSpPr>
          <a:xfrm>
            <a:off x="7945881" y="1523746"/>
            <a:ext cx="3335020" cy="601345"/>
            <a:chOff x="7945881" y="1523746"/>
            <a:chExt cx="3335020" cy="601345"/>
          </a:xfrm>
        </p:grpSpPr>
        <p:sp>
          <p:nvSpPr>
            <p:cNvPr id="14" name="object 14"/>
            <p:cNvSpPr/>
            <p:nvPr/>
          </p:nvSpPr>
          <p:spPr>
            <a:xfrm>
              <a:off x="7952231" y="1530096"/>
              <a:ext cx="3322320" cy="588645"/>
            </a:xfrm>
            <a:custGeom>
              <a:avLst/>
              <a:gdLst/>
              <a:ahLst/>
              <a:cxnLst/>
              <a:rect l="l" t="t" r="r" b="b"/>
              <a:pathLst>
                <a:path w="3322320" h="588644">
                  <a:moveTo>
                    <a:pt x="3224276"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5" name="object 15"/>
            <p:cNvSpPr/>
            <p:nvPr/>
          </p:nvSpPr>
          <p:spPr>
            <a:xfrm>
              <a:off x="7952231" y="1530096"/>
              <a:ext cx="3322320" cy="588645"/>
            </a:xfrm>
            <a:custGeom>
              <a:avLst/>
              <a:gdLst/>
              <a:ahLst/>
              <a:cxnLst/>
              <a:rect l="l" t="t" r="r" b="b"/>
              <a:pathLst>
                <a:path w="3322320" h="588644">
                  <a:moveTo>
                    <a:pt x="0" y="98043"/>
                  </a:moveTo>
                  <a:lnTo>
                    <a:pt x="7711" y="59900"/>
                  </a:lnTo>
                  <a:lnTo>
                    <a:pt x="28733" y="28733"/>
                  </a:lnTo>
                  <a:lnTo>
                    <a:pt x="59900" y="7711"/>
                  </a:lnTo>
                  <a:lnTo>
                    <a:pt x="98044"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4"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8047990" y="1638045"/>
            <a:ext cx="313372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3.</a:t>
            </a:r>
            <a:r>
              <a:rPr sz="1900" spc="-10" dirty="0">
                <a:solidFill>
                  <a:srgbClr val="FFFFFF"/>
                </a:solidFill>
                <a:latin typeface="Calibri"/>
                <a:cs typeface="Calibri"/>
              </a:rPr>
              <a:t> </a:t>
            </a:r>
            <a:r>
              <a:rPr sz="1900" spc="-15" dirty="0">
                <a:solidFill>
                  <a:srgbClr val="FFFFFF"/>
                </a:solidFill>
                <a:latin typeface="Calibri"/>
                <a:cs typeface="Calibri"/>
              </a:rPr>
              <a:t>Create</a:t>
            </a:r>
            <a:r>
              <a:rPr sz="1900" spc="5" dirty="0">
                <a:solidFill>
                  <a:srgbClr val="FFFFFF"/>
                </a:solidFill>
                <a:latin typeface="Calibri"/>
                <a:cs typeface="Calibri"/>
              </a:rPr>
              <a:t> </a:t>
            </a:r>
            <a:r>
              <a:rPr sz="1900" spc="-5" dirty="0">
                <a:solidFill>
                  <a:srgbClr val="FFFFFF"/>
                </a:solidFill>
                <a:latin typeface="Calibri"/>
                <a:cs typeface="Calibri"/>
              </a:rPr>
              <a:t>landing</a:t>
            </a:r>
            <a:r>
              <a:rPr sz="1900" dirty="0">
                <a:solidFill>
                  <a:srgbClr val="FFFFFF"/>
                </a:solidFill>
                <a:latin typeface="Calibri"/>
                <a:cs typeface="Calibri"/>
              </a:rPr>
              <a:t> </a:t>
            </a:r>
            <a:r>
              <a:rPr sz="1900" spc="-15" dirty="0">
                <a:solidFill>
                  <a:srgbClr val="FFFFFF"/>
                </a:solidFill>
                <a:latin typeface="Calibri"/>
                <a:cs typeface="Calibri"/>
              </a:rPr>
              <a:t>outcome</a:t>
            </a:r>
            <a:r>
              <a:rPr sz="1900" spc="15" dirty="0">
                <a:solidFill>
                  <a:srgbClr val="FFFFFF"/>
                </a:solidFill>
                <a:latin typeface="Calibri"/>
                <a:cs typeface="Calibri"/>
              </a:rPr>
              <a:t> </a:t>
            </a:r>
            <a:r>
              <a:rPr sz="1900" spc="-5" dirty="0">
                <a:solidFill>
                  <a:srgbClr val="FFFFFF"/>
                </a:solidFill>
                <a:latin typeface="Calibri"/>
                <a:cs typeface="Calibri"/>
              </a:rPr>
              <a:t>label</a:t>
            </a:r>
            <a:endParaRPr sz="1900">
              <a:latin typeface="Calibri"/>
              <a:cs typeface="Calibri"/>
            </a:endParaRPr>
          </a:p>
        </p:txBody>
      </p:sp>
      <p:sp>
        <p:nvSpPr>
          <p:cNvPr id="17" name="object 17"/>
          <p:cNvSpPr/>
          <p:nvPr/>
        </p:nvSpPr>
        <p:spPr>
          <a:xfrm>
            <a:off x="4171188" y="2302764"/>
            <a:ext cx="3987165" cy="3912576"/>
          </a:xfrm>
          <a:custGeom>
            <a:avLst/>
            <a:gdLst/>
            <a:ahLst/>
            <a:cxnLst/>
            <a:rect l="l" t="t" r="r" b="b"/>
            <a:pathLst>
              <a:path w="3987165" h="4525009">
                <a:moveTo>
                  <a:pt x="3986784" y="0"/>
                </a:moveTo>
                <a:lnTo>
                  <a:pt x="0" y="0"/>
                </a:lnTo>
                <a:lnTo>
                  <a:pt x="0" y="4524756"/>
                </a:lnTo>
                <a:lnTo>
                  <a:pt x="3986784" y="4524756"/>
                </a:lnTo>
                <a:lnTo>
                  <a:pt x="3986784" y="0"/>
                </a:lnTo>
                <a:close/>
              </a:path>
            </a:pathLst>
          </a:custGeom>
          <a:solidFill>
            <a:srgbClr val="FFFFFF"/>
          </a:solidFill>
          <a:ln>
            <a:solidFill>
              <a:schemeClr val="tx1"/>
            </a:solidFill>
          </a:ln>
        </p:spPr>
        <p:txBody>
          <a:bodyPr wrap="square" lIns="0" tIns="0" rIns="0" bIns="0" rtlCol="0"/>
          <a:lstStyle/>
          <a:p>
            <a:endParaRPr dirty="0"/>
          </a:p>
        </p:txBody>
      </p:sp>
      <p:sp>
        <p:nvSpPr>
          <p:cNvPr id="18" name="object 18"/>
          <p:cNvSpPr txBox="1"/>
          <p:nvPr/>
        </p:nvSpPr>
        <p:spPr>
          <a:xfrm>
            <a:off x="4171188" y="2302764"/>
            <a:ext cx="3987165" cy="3531095"/>
          </a:xfrm>
          <a:prstGeom prst="rect">
            <a:avLst/>
          </a:prstGeom>
          <a:ln w="9525">
            <a:noFill/>
          </a:ln>
        </p:spPr>
        <p:txBody>
          <a:bodyPr vert="horz" wrap="square" lIns="0" tIns="37465" rIns="0" bIns="0" rtlCol="0">
            <a:spAutoFit/>
          </a:bodyPr>
          <a:lstStyle/>
          <a:p>
            <a:pPr marL="320675" indent="-228600">
              <a:lnSpc>
                <a:spcPct val="100000"/>
              </a:lnSpc>
              <a:spcBef>
                <a:spcPts val="295"/>
              </a:spcBef>
              <a:buAutoNum type="arabicPeriod" startAt="2"/>
              <a:tabLst>
                <a:tab pos="320675" algn="l"/>
              </a:tabLst>
            </a:pPr>
            <a:r>
              <a:rPr sz="1200" spc="-5" dirty="0">
                <a:latin typeface="Calibri"/>
                <a:cs typeface="Calibri"/>
              </a:rPr>
              <a:t>Find</a:t>
            </a:r>
            <a:r>
              <a:rPr sz="1200" spc="-25"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patterns:</a:t>
            </a:r>
            <a:endParaRPr sz="1200" dirty="0">
              <a:latin typeface="Calibri"/>
              <a:cs typeface="Calibri"/>
            </a:endParaRPr>
          </a:p>
          <a:p>
            <a:pPr marL="835660" lvl="1" indent="-287020">
              <a:lnSpc>
                <a:spcPct val="100000"/>
              </a:lnSpc>
              <a:buAutoNum type="romanLcPeriod"/>
              <a:tabLst>
                <a:tab pos="835660" algn="l"/>
                <a:tab pos="836294" algn="l"/>
              </a:tabLst>
            </a:pPr>
            <a:r>
              <a:rPr sz="1200" spc="-5" dirty="0">
                <a:latin typeface="Calibri"/>
                <a:cs typeface="Calibri"/>
              </a:rPr>
              <a:t>Calculate</a:t>
            </a:r>
            <a:r>
              <a:rPr sz="1200" spc="-1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number</a:t>
            </a:r>
            <a:r>
              <a:rPr sz="1200" spc="-35" dirty="0">
                <a:latin typeface="Calibri"/>
                <a:cs typeface="Calibri"/>
              </a:rPr>
              <a:t> </a:t>
            </a:r>
            <a:r>
              <a:rPr sz="1200" spc="-5" dirty="0">
                <a:latin typeface="Calibri"/>
                <a:cs typeface="Calibri"/>
              </a:rPr>
              <a:t>of</a:t>
            </a:r>
            <a:r>
              <a:rPr sz="1200" spc="-10" dirty="0">
                <a:latin typeface="Calibri"/>
                <a:cs typeface="Calibri"/>
              </a:rPr>
              <a:t> </a:t>
            </a:r>
            <a:r>
              <a:rPr sz="1200" dirty="0">
                <a:latin typeface="Calibri"/>
                <a:cs typeface="Calibri"/>
              </a:rPr>
              <a:t>launches</a:t>
            </a:r>
            <a:r>
              <a:rPr sz="1200" spc="-2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each</a:t>
            </a:r>
            <a:r>
              <a:rPr sz="1200" spc="-15" dirty="0">
                <a:latin typeface="Calibri"/>
                <a:cs typeface="Calibri"/>
              </a:rPr>
              <a:t> </a:t>
            </a:r>
            <a:r>
              <a:rPr sz="1200" spc="-5" dirty="0">
                <a:latin typeface="Calibri"/>
                <a:cs typeface="Calibri"/>
              </a:rPr>
              <a:t>site</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100" dirty="0">
              <a:latin typeface="Calibri"/>
              <a:cs typeface="Calibri"/>
            </a:endParaRPr>
          </a:p>
          <a:p>
            <a:pPr marL="835660" marR="330200" lvl="1" indent="-287020">
              <a:lnSpc>
                <a:spcPct val="100000"/>
              </a:lnSpc>
              <a:buAutoNum type="romanLcPeriod"/>
              <a:tabLst>
                <a:tab pos="835660" algn="l"/>
                <a:tab pos="836294" algn="l"/>
              </a:tabLst>
            </a:pPr>
            <a:r>
              <a:rPr sz="1200" spc="-5" dirty="0">
                <a:latin typeface="Calibri"/>
                <a:cs typeface="Calibri"/>
              </a:rPr>
              <a:t>Calculate </a:t>
            </a:r>
            <a:r>
              <a:rPr sz="1200" dirty="0">
                <a:latin typeface="Calibri"/>
                <a:cs typeface="Calibri"/>
              </a:rPr>
              <a:t>the number and </a:t>
            </a:r>
            <a:r>
              <a:rPr sz="1200" spc="-5" dirty="0">
                <a:latin typeface="Calibri"/>
                <a:cs typeface="Calibri"/>
              </a:rPr>
              <a:t>occurrence of each </a:t>
            </a:r>
            <a:r>
              <a:rPr sz="1200" spc="-265" dirty="0">
                <a:latin typeface="Calibri"/>
                <a:cs typeface="Calibri"/>
              </a:rPr>
              <a:t> </a:t>
            </a:r>
            <a:r>
              <a:rPr sz="1200" spc="-5" dirty="0">
                <a:latin typeface="Calibri"/>
                <a:cs typeface="Calibri"/>
              </a:rPr>
              <a:t>orbit</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sz="1200" dirty="0">
              <a:latin typeface="Calibri"/>
              <a:cs typeface="Calibri"/>
            </a:endParaRPr>
          </a:p>
          <a:p>
            <a:pPr marL="835660" marR="638810" lvl="1" indent="-287020">
              <a:lnSpc>
                <a:spcPct val="100000"/>
              </a:lnSpc>
              <a:buAutoNum type="romanLcPeriod"/>
              <a:tabLst>
                <a:tab pos="835660" algn="l"/>
                <a:tab pos="836294" algn="l"/>
              </a:tabLst>
            </a:pPr>
            <a:r>
              <a:rPr sz="1200" spc="-5" dirty="0">
                <a:latin typeface="Calibri"/>
                <a:cs typeface="Calibri"/>
              </a:rPr>
              <a:t>Calculate number/occurrence of </a:t>
            </a:r>
            <a:r>
              <a:rPr sz="1200" dirty="0">
                <a:latin typeface="Calibri"/>
                <a:cs typeface="Calibri"/>
              </a:rPr>
              <a:t>mission </a:t>
            </a:r>
            <a:r>
              <a:rPr sz="1200" spc="-265" dirty="0">
                <a:latin typeface="Calibri"/>
                <a:cs typeface="Calibri"/>
              </a:rPr>
              <a:t> </a:t>
            </a:r>
            <a:r>
              <a:rPr sz="1200" spc="-5" dirty="0">
                <a:latin typeface="Calibri"/>
                <a:cs typeface="Calibri"/>
              </a:rPr>
              <a:t>outcomes</a:t>
            </a:r>
            <a:r>
              <a:rPr sz="1200" dirty="0">
                <a:latin typeface="Calibri"/>
                <a:cs typeface="Calibri"/>
              </a:rPr>
              <a:t> per</a:t>
            </a:r>
            <a:r>
              <a:rPr sz="1200" spc="-20" dirty="0">
                <a:latin typeface="Calibri"/>
                <a:cs typeface="Calibri"/>
              </a:rPr>
              <a:t> </a:t>
            </a:r>
            <a:r>
              <a:rPr sz="1200" spc="-5" dirty="0">
                <a:latin typeface="Calibri"/>
                <a:cs typeface="Calibri"/>
              </a:rPr>
              <a:t>orbit</a:t>
            </a:r>
            <a:r>
              <a:rPr sz="1200" spc="-20" dirty="0">
                <a:latin typeface="Calibri"/>
                <a:cs typeface="Calibri"/>
              </a:rPr>
              <a:t> </a:t>
            </a:r>
            <a:r>
              <a:rPr sz="1200" dirty="0">
                <a:latin typeface="Calibri"/>
                <a:cs typeface="Calibri"/>
              </a:rPr>
              <a:t>type</a:t>
            </a:r>
          </a:p>
        </p:txBody>
      </p:sp>
      <p:sp>
        <p:nvSpPr>
          <p:cNvPr id="19" name="object 19"/>
          <p:cNvSpPr/>
          <p:nvPr/>
        </p:nvSpPr>
        <p:spPr>
          <a:xfrm>
            <a:off x="8176042" y="2324976"/>
            <a:ext cx="3850004" cy="3785870"/>
          </a:xfrm>
          <a:custGeom>
            <a:avLst/>
            <a:gdLst/>
            <a:ahLst/>
            <a:cxnLst/>
            <a:rect l="l" t="t" r="r" b="b"/>
            <a:pathLst>
              <a:path w="3850004" h="3785870">
                <a:moveTo>
                  <a:pt x="3849624" y="0"/>
                </a:moveTo>
                <a:lnTo>
                  <a:pt x="0" y="0"/>
                </a:lnTo>
                <a:lnTo>
                  <a:pt x="0" y="3785616"/>
                </a:lnTo>
                <a:lnTo>
                  <a:pt x="3849624" y="3785616"/>
                </a:lnTo>
                <a:lnTo>
                  <a:pt x="3849624" y="0"/>
                </a:lnTo>
                <a:close/>
              </a:path>
            </a:pathLst>
          </a:custGeom>
          <a:solidFill>
            <a:srgbClr val="FFFFFF"/>
          </a:solidFill>
          <a:ln>
            <a:solidFill>
              <a:schemeClr val="tx1"/>
            </a:solidFill>
          </a:ln>
        </p:spPr>
        <p:txBody>
          <a:bodyPr wrap="square" lIns="0" tIns="0" rIns="0" bIns="0" rtlCol="0"/>
          <a:lstStyle/>
          <a:p>
            <a:endParaRPr/>
          </a:p>
        </p:txBody>
      </p:sp>
      <p:sp>
        <p:nvSpPr>
          <p:cNvPr id="20" name="object 20"/>
          <p:cNvSpPr txBox="1"/>
          <p:nvPr/>
        </p:nvSpPr>
        <p:spPr>
          <a:xfrm>
            <a:off x="8229600" y="2302764"/>
            <a:ext cx="3796446" cy="407163"/>
          </a:xfrm>
          <a:prstGeom prst="rect">
            <a:avLst/>
          </a:prstGeom>
          <a:ln w="9525">
            <a:noFill/>
          </a:ln>
        </p:spPr>
        <p:txBody>
          <a:bodyPr vert="horz" wrap="square" lIns="0" tIns="37465" rIns="0" bIns="0" rtlCol="0">
            <a:spAutoFit/>
          </a:bodyPr>
          <a:lstStyle/>
          <a:p>
            <a:pPr marL="434975" marR="545465" indent="-342900">
              <a:lnSpc>
                <a:spcPct val="100000"/>
              </a:lnSpc>
              <a:spcBef>
                <a:spcPts val="295"/>
              </a:spcBef>
              <a:tabLst>
                <a:tab pos="434975" algn="l"/>
              </a:tabLst>
            </a:pPr>
            <a:r>
              <a:rPr sz="1200" dirty="0">
                <a:latin typeface="Calibri"/>
                <a:cs typeface="Calibri"/>
              </a:rPr>
              <a:t>3.	</a:t>
            </a:r>
            <a:r>
              <a:rPr sz="1200" spc="-10" dirty="0">
                <a:latin typeface="Calibri"/>
                <a:cs typeface="Calibri"/>
              </a:rPr>
              <a:t>Create </a:t>
            </a:r>
            <a:r>
              <a:rPr sz="1200" dirty="0">
                <a:latin typeface="Calibri"/>
                <a:cs typeface="Calibri"/>
              </a:rPr>
              <a:t>a landing </a:t>
            </a:r>
            <a:r>
              <a:rPr sz="1200" spc="-5" dirty="0">
                <a:latin typeface="Calibri"/>
                <a:cs typeface="Calibri"/>
              </a:rPr>
              <a:t>outcome </a:t>
            </a:r>
            <a:r>
              <a:rPr sz="1200" dirty="0">
                <a:latin typeface="Calibri"/>
                <a:cs typeface="Calibri"/>
              </a:rPr>
              <a:t>label </a:t>
            </a:r>
            <a:r>
              <a:rPr sz="1200" spc="-10" dirty="0">
                <a:latin typeface="Calibri"/>
                <a:cs typeface="Calibri"/>
              </a:rPr>
              <a:t>from Outcome </a:t>
            </a:r>
            <a:r>
              <a:rPr sz="1200" spc="-260" dirty="0">
                <a:latin typeface="Calibri"/>
                <a:cs typeface="Calibri"/>
              </a:rPr>
              <a:t> </a:t>
            </a:r>
            <a:r>
              <a:rPr sz="1200" spc="-5" dirty="0">
                <a:latin typeface="Calibri"/>
                <a:cs typeface="Calibri"/>
              </a:rPr>
              <a:t>column</a:t>
            </a:r>
            <a:r>
              <a:rPr sz="1200" spc="-10"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Dataframe</a:t>
            </a:r>
            <a:endParaRPr sz="1200" dirty="0">
              <a:latin typeface="Calibri"/>
              <a:cs typeface="Calibri"/>
            </a:endParaRPr>
          </a:p>
        </p:txBody>
      </p:sp>
      <p:sp>
        <p:nvSpPr>
          <p:cNvPr id="21" name="object 21"/>
          <p:cNvSpPr/>
          <p:nvPr/>
        </p:nvSpPr>
        <p:spPr>
          <a:xfrm>
            <a:off x="112776" y="2302764"/>
            <a:ext cx="3987165" cy="1385570"/>
          </a:xfrm>
          <a:custGeom>
            <a:avLst/>
            <a:gdLst/>
            <a:ahLst/>
            <a:cxnLst/>
            <a:rect l="l" t="t" r="r" b="b"/>
            <a:pathLst>
              <a:path w="3987165" h="1385570">
                <a:moveTo>
                  <a:pt x="3986784" y="0"/>
                </a:moveTo>
                <a:lnTo>
                  <a:pt x="0" y="0"/>
                </a:lnTo>
                <a:lnTo>
                  <a:pt x="0" y="1385316"/>
                </a:lnTo>
                <a:lnTo>
                  <a:pt x="3986784" y="1385316"/>
                </a:lnTo>
                <a:lnTo>
                  <a:pt x="3986784" y="0"/>
                </a:lnTo>
                <a:close/>
              </a:path>
            </a:pathLst>
          </a:custGeom>
          <a:solidFill>
            <a:srgbClr val="FFFFFF"/>
          </a:solidFill>
          <a:ln>
            <a:solidFill>
              <a:schemeClr val="tx1"/>
            </a:solidFill>
          </a:ln>
        </p:spPr>
        <p:txBody>
          <a:bodyPr wrap="square" lIns="0" tIns="0" rIns="0" bIns="0" rtlCol="0"/>
          <a:lstStyle/>
          <a:p>
            <a:endParaRPr/>
          </a:p>
        </p:txBody>
      </p:sp>
      <p:sp>
        <p:nvSpPr>
          <p:cNvPr id="22" name="object 22"/>
          <p:cNvSpPr txBox="1"/>
          <p:nvPr/>
        </p:nvSpPr>
        <p:spPr>
          <a:xfrm>
            <a:off x="112776" y="2302764"/>
            <a:ext cx="3987165" cy="222497"/>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tabLst>
                <a:tab pos="433705" algn="l"/>
              </a:tabLst>
            </a:pPr>
            <a:r>
              <a:rPr sz="1200" dirty="0">
                <a:latin typeface="Calibri"/>
                <a:cs typeface="Calibri"/>
              </a:rPr>
              <a:t>1.	</a:t>
            </a:r>
            <a:r>
              <a:rPr sz="1200" spc="-5" dirty="0">
                <a:latin typeface="Calibri"/>
                <a:cs typeface="Calibri"/>
              </a:rPr>
              <a:t>Load</a:t>
            </a:r>
            <a:r>
              <a:rPr sz="1200" spc="-15" dirty="0">
                <a:latin typeface="Calibri"/>
                <a:cs typeface="Calibri"/>
              </a:rPr>
              <a:t> </a:t>
            </a:r>
            <a:r>
              <a:rPr sz="1200" dirty="0">
                <a:latin typeface="Calibri"/>
                <a:cs typeface="Calibri"/>
              </a:rPr>
              <a:t>SpaceX</a:t>
            </a:r>
            <a:r>
              <a:rPr sz="1200" spc="-15" dirty="0">
                <a:latin typeface="Calibri"/>
                <a:cs typeface="Calibri"/>
              </a:rPr>
              <a:t> </a:t>
            </a:r>
            <a:r>
              <a:rPr sz="1200" spc="-5" dirty="0">
                <a:latin typeface="Calibri"/>
                <a:cs typeface="Calibri"/>
              </a:rPr>
              <a:t>dataset</a:t>
            </a:r>
            <a:r>
              <a:rPr sz="1200" spc="-10" dirty="0">
                <a:latin typeface="Calibri"/>
                <a:cs typeface="Calibri"/>
              </a:rPr>
              <a:t> (csv)</a:t>
            </a:r>
            <a:r>
              <a:rPr sz="1200" dirty="0">
                <a:latin typeface="Calibri"/>
                <a:cs typeface="Calibri"/>
              </a:rPr>
              <a:t> in</a:t>
            </a:r>
            <a:r>
              <a:rPr sz="1200" spc="-1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dirty="0">
              <a:latin typeface="Calibri"/>
              <a:cs typeface="Calibri"/>
            </a:endParaRPr>
          </a:p>
        </p:txBody>
      </p:sp>
      <p:grpSp>
        <p:nvGrpSpPr>
          <p:cNvPr id="23" name="object 23"/>
          <p:cNvGrpSpPr/>
          <p:nvPr/>
        </p:nvGrpSpPr>
        <p:grpSpPr>
          <a:xfrm>
            <a:off x="457200" y="2774536"/>
            <a:ext cx="9953690" cy="3379053"/>
            <a:chOff x="196595" y="2636520"/>
            <a:chExt cx="10444480" cy="4051300"/>
          </a:xfrm>
        </p:grpSpPr>
        <p:pic>
          <p:nvPicPr>
            <p:cNvPr id="24" name="object 24"/>
            <p:cNvPicPr/>
            <p:nvPr/>
          </p:nvPicPr>
          <p:blipFill>
            <a:blip r:embed="rId2" cstate="print"/>
            <a:stretch>
              <a:fillRect/>
            </a:stretch>
          </p:blipFill>
          <p:spPr>
            <a:xfrm>
              <a:off x="196595" y="2636520"/>
              <a:ext cx="3779520" cy="352043"/>
            </a:xfrm>
            <a:prstGeom prst="rect">
              <a:avLst/>
            </a:prstGeom>
          </p:spPr>
        </p:pic>
        <p:pic>
          <p:nvPicPr>
            <p:cNvPr id="25" name="object 25"/>
            <p:cNvPicPr/>
            <p:nvPr/>
          </p:nvPicPr>
          <p:blipFill>
            <a:blip r:embed="rId3" cstate="print"/>
            <a:stretch>
              <a:fillRect/>
            </a:stretch>
          </p:blipFill>
          <p:spPr>
            <a:xfrm>
              <a:off x="4920995" y="2734056"/>
              <a:ext cx="2407920" cy="833627"/>
            </a:xfrm>
            <a:prstGeom prst="rect">
              <a:avLst/>
            </a:prstGeom>
          </p:spPr>
        </p:pic>
        <p:pic>
          <p:nvPicPr>
            <p:cNvPr id="26" name="object 26"/>
            <p:cNvPicPr/>
            <p:nvPr/>
          </p:nvPicPr>
          <p:blipFill>
            <a:blip r:embed="rId4" cstate="print"/>
            <a:stretch>
              <a:fillRect/>
            </a:stretch>
          </p:blipFill>
          <p:spPr>
            <a:xfrm>
              <a:off x="5379719" y="3875532"/>
              <a:ext cx="1748027" cy="1879092"/>
            </a:xfrm>
            <a:prstGeom prst="rect">
              <a:avLst/>
            </a:prstGeom>
          </p:spPr>
        </p:pic>
        <p:pic>
          <p:nvPicPr>
            <p:cNvPr id="27" name="object 27"/>
            <p:cNvPicPr/>
            <p:nvPr/>
          </p:nvPicPr>
          <p:blipFill>
            <a:blip r:embed="rId5" cstate="print"/>
            <a:stretch>
              <a:fillRect/>
            </a:stretch>
          </p:blipFill>
          <p:spPr>
            <a:xfrm>
              <a:off x="4422648" y="6454140"/>
              <a:ext cx="3662172" cy="233172"/>
            </a:xfrm>
            <a:prstGeom prst="rect">
              <a:avLst/>
            </a:prstGeom>
          </p:spPr>
        </p:pic>
        <p:pic>
          <p:nvPicPr>
            <p:cNvPr id="28" name="object 28"/>
            <p:cNvPicPr/>
            <p:nvPr/>
          </p:nvPicPr>
          <p:blipFill>
            <a:blip r:embed="rId6" cstate="print"/>
            <a:stretch>
              <a:fillRect/>
            </a:stretch>
          </p:blipFill>
          <p:spPr>
            <a:xfrm>
              <a:off x="8537448" y="2833116"/>
              <a:ext cx="2103120" cy="1280160"/>
            </a:xfrm>
            <a:prstGeom prst="rect">
              <a:avLst/>
            </a:prstGeom>
          </p:spPr>
        </p:pic>
        <p:pic>
          <p:nvPicPr>
            <p:cNvPr id="29" name="object 29"/>
            <p:cNvPicPr/>
            <p:nvPr/>
          </p:nvPicPr>
          <p:blipFill>
            <a:blip r:embed="rId7" cstate="print"/>
            <a:stretch>
              <a:fillRect/>
            </a:stretch>
          </p:blipFill>
          <p:spPr>
            <a:xfrm>
              <a:off x="8537448" y="4244340"/>
              <a:ext cx="1959863" cy="413004"/>
            </a:xfrm>
            <a:prstGeom prst="rect">
              <a:avLst/>
            </a:prstGeom>
          </p:spPr>
        </p:pic>
        <p:pic>
          <p:nvPicPr>
            <p:cNvPr id="30" name="object 30"/>
            <p:cNvPicPr/>
            <p:nvPr/>
          </p:nvPicPr>
          <p:blipFill>
            <a:blip r:embed="rId8" cstate="print"/>
            <a:stretch>
              <a:fillRect/>
            </a:stretch>
          </p:blipFill>
          <p:spPr>
            <a:xfrm>
              <a:off x="8587739" y="4721352"/>
              <a:ext cx="544068" cy="1249680"/>
            </a:xfrm>
            <a:prstGeom prst="rect">
              <a:avLst/>
            </a:prstGeom>
          </p:spPr>
        </p:pic>
      </p:grpSp>
      <p:sp>
        <p:nvSpPr>
          <p:cNvPr id="31" name="object 31"/>
          <p:cNvSpPr txBox="1"/>
          <p:nvPr/>
        </p:nvSpPr>
        <p:spPr>
          <a:xfrm>
            <a:off x="10473488" y="593859"/>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9"/>
              </a:rPr>
              <a:t>GitHub</a:t>
            </a:r>
            <a:endParaRPr sz="24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3" name="object 3"/>
          <p:cNvSpPr txBox="1"/>
          <p:nvPr/>
        </p:nvSpPr>
        <p:spPr>
          <a:xfrm>
            <a:off x="609600" y="1371601"/>
            <a:ext cx="10972800" cy="5077672"/>
          </a:xfrm>
          <a:prstGeom prst="rect">
            <a:avLst/>
          </a:prstGeom>
        </p:spPr>
        <p:txBody>
          <a:bodyPr vert="horz" wrap="square" lIns="0" tIns="12065" rIns="0" bIns="0" rtlCol="0">
            <a:spAutoFit/>
          </a:bodyPr>
          <a:lstStyle/>
          <a:p>
            <a:pPr marL="12700" marR="255270">
              <a:lnSpc>
                <a:spcPct val="100000"/>
              </a:lnSpc>
              <a:spcBef>
                <a:spcPts val="95"/>
              </a:spcBef>
              <a:tabLst>
                <a:tab pos="240665" algn="l"/>
                <a:tab pos="241300" algn="l"/>
              </a:tabLst>
            </a:pPr>
            <a:r>
              <a:rPr sz="1600" spc="-120"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part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Exploratory</a:t>
            </a:r>
            <a:r>
              <a:rPr sz="1600" spc="105" dirty="0">
                <a:solidFill>
                  <a:srgbClr val="292929"/>
                </a:solidFill>
                <a:latin typeface="Microsoft Sans Serif"/>
                <a:cs typeface="Microsoft Sans Serif"/>
              </a:rPr>
              <a:t> </a:t>
            </a:r>
            <a:r>
              <a:rPr sz="1600" spc="-7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80" dirty="0">
                <a:solidFill>
                  <a:srgbClr val="292929"/>
                </a:solidFill>
                <a:latin typeface="Microsoft Sans Serif"/>
                <a:cs typeface="Microsoft Sans Serif"/>
              </a:rPr>
              <a:t>Analysis</a:t>
            </a:r>
            <a:r>
              <a:rPr sz="1600" spc="80" dirty="0">
                <a:solidFill>
                  <a:srgbClr val="292929"/>
                </a:solidFill>
                <a:latin typeface="Microsoft Sans Serif"/>
                <a:cs typeface="Microsoft Sans Serif"/>
              </a:rPr>
              <a:t> </a:t>
            </a:r>
            <a:r>
              <a:rPr sz="1600" spc="-145" dirty="0">
                <a:solidFill>
                  <a:srgbClr val="292929"/>
                </a:solidFill>
                <a:latin typeface="Microsoft Sans Serif"/>
                <a:cs typeface="Microsoft Sans Serif"/>
              </a:rPr>
              <a:t>(EDA),</a:t>
            </a:r>
            <a:r>
              <a:rPr sz="1600" spc="8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charts</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were</a:t>
            </a:r>
            <a:r>
              <a:rPr sz="1600" spc="100" dirty="0">
                <a:solidFill>
                  <a:srgbClr val="292929"/>
                </a:solidFill>
                <a:latin typeface="Microsoft Sans Serif"/>
                <a:cs typeface="Microsoft Sans Serif"/>
              </a:rPr>
              <a:t> </a:t>
            </a:r>
            <a:r>
              <a:rPr sz="1600" spc="15" dirty="0">
                <a:solidFill>
                  <a:srgbClr val="292929"/>
                </a:solidFill>
                <a:latin typeface="Microsoft Sans Serif"/>
                <a:cs typeface="Microsoft Sans Serif"/>
              </a:rPr>
              <a:t>plotted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to </a:t>
            </a:r>
            <a:r>
              <a:rPr sz="1600" spc="-570" dirty="0">
                <a:solidFill>
                  <a:srgbClr val="292929"/>
                </a:solidFill>
                <a:latin typeface="Microsoft Sans Serif"/>
                <a:cs typeface="Microsoft Sans Serif"/>
              </a:rPr>
              <a:t> </a:t>
            </a:r>
            <a:r>
              <a:rPr sz="1600" spc="-45" dirty="0">
                <a:solidFill>
                  <a:srgbClr val="292929"/>
                </a:solidFill>
                <a:latin typeface="Microsoft Sans Serif"/>
                <a:cs typeface="Microsoft Sans Serif"/>
              </a:rPr>
              <a:t>gain</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further</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insights</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dataset:</a:t>
            </a:r>
            <a:endParaRPr sz="1600" dirty="0">
              <a:latin typeface="Microsoft Sans Serif"/>
              <a:cs typeface="Microsoft Sans Serif"/>
            </a:endParaRPr>
          </a:p>
          <a:p>
            <a:pPr marL="927100" lvl="1" indent="-457834">
              <a:lnSpc>
                <a:spcPct val="100000"/>
              </a:lnSpc>
              <a:spcBef>
                <a:spcPts val="1410"/>
              </a:spcBef>
              <a:buAutoNum type="arabicPeriod"/>
              <a:tabLst>
                <a:tab pos="926465" algn="l"/>
                <a:tab pos="927735" algn="l"/>
              </a:tabLst>
            </a:pPr>
            <a:r>
              <a:rPr spc="-60" dirty="0">
                <a:solidFill>
                  <a:srgbClr val="FF0000"/>
                </a:solidFill>
                <a:latin typeface="Microsoft Sans Serif"/>
                <a:cs typeface="Microsoft Sans Serif"/>
              </a:rPr>
              <a:t>Scatter</a:t>
            </a:r>
            <a:r>
              <a:rPr spc="15" dirty="0">
                <a:solidFill>
                  <a:srgbClr val="FF0000"/>
                </a:solidFill>
                <a:latin typeface="Microsoft Sans Serif"/>
                <a:cs typeface="Microsoft Sans Serif"/>
              </a:rPr>
              <a:t> </a:t>
            </a:r>
            <a:r>
              <a:rPr dirty="0">
                <a:solidFill>
                  <a:srgbClr val="FF0000"/>
                </a:solidFill>
                <a:latin typeface="Microsoft Sans Serif"/>
                <a:cs typeface="Microsoft Sans Serif"/>
              </a:rPr>
              <a:t>plot:</a:t>
            </a:r>
          </a:p>
          <a:p>
            <a:pPr marL="1155700" lvl="2" indent="-229235">
              <a:lnSpc>
                <a:spcPct val="100000"/>
              </a:lnSpc>
              <a:spcBef>
                <a:spcPts val="30"/>
              </a:spcBef>
              <a:buFont typeface="Arial MT"/>
              <a:buChar char="•"/>
              <a:tabLst>
                <a:tab pos="1155065" algn="l"/>
                <a:tab pos="1156335" algn="l"/>
              </a:tabLst>
            </a:pPr>
            <a:r>
              <a:rPr sz="1400" spc="-85" dirty="0">
                <a:solidFill>
                  <a:srgbClr val="292929"/>
                </a:solidFill>
                <a:latin typeface="Microsoft Sans Serif"/>
                <a:cs typeface="Microsoft Sans Serif"/>
              </a:rPr>
              <a:t>Shows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relationship</a:t>
            </a:r>
            <a:r>
              <a:rPr sz="1400" spc="95" dirty="0">
                <a:solidFill>
                  <a:srgbClr val="292929"/>
                </a:solidFill>
                <a:latin typeface="Microsoft Sans Serif"/>
                <a:cs typeface="Microsoft Sans Serif"/>
              </a:rPr>
              <a:t> </a:t>
            </a:r>
            <a:r>
              <a:rPr sz="1400" dirty="0">
                <a:solidFill>
                  <a:srgbClr val="292929"/>
                </a:solidFill>
                <a:latin typeface="Microsoft Sans Serif"/>
                <a:cs typeface="Microsoft Sans Serif"/>
              </a:rPr>
              <a:t>or</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correlation</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between</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two</a:t>
            </a:r>
            <a:r>
              <a:rPr sz="1400" spc="65" dirty="0">
                <a:solidFill>
                  <a:srgbClr val="292929"/>
                </a:solidFill>
                <a:latin typeface="Microsoft Sans Serif"/>
                <a:cs typeface="Microsoft Sans Serif"/>
              </a:rPr>
              <a:t> </a:t>
            </a:r>
            <a:r>
              <a:rPr sz="1400" spc="-50" dirty="0">
                <a:solidFill>
                  <a:srgbClr val="292929"/>
                </a:solidFill>
                <a:latin typeface="Microsoft Sans Serif"/>
                <a:cs typeface="Microsoft Sans Serif"/>
              </a:rPr>
              <a:t>variables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making</a:t>
            </a:r>
            <a:r>
              <a:rPr sz="1400" spc="8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patterns</a:t>
            </a:r>
            <a:r>
              <a:rPr sz="1400" spc="50" dirty="0">
                <a:solidFill>
                  <a:srgbClr val="292929"/>
                </a:solidFill>
                <a:latin typeface="Microsoft Sans Serif"/>
                <a:cs typeface="Microsoft Sans Serif"/>
              </a:rPr>
              <a:t> </a:t>
            </a:r>
            <a:r>
              <a:rPr sz="1400" spc="-100" dirty="0">
                <a:solidFill>
                  <a:srgbClr val="292929"/>
                </a:solidFill>
                <a:latin typeface="Microsoft Sans Serif"/>
                <a:cs typeface="Microsoft Sans Serif"/>
              </a:rPr>
              <a:t>easy</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110" dirty="0">
                <a:solidFill>
                  <a:srgbClr val="292929"/>
                </a:solidFill>
                <a:latin typeface="Microsoft Sans Serif"/>
                <a:cs typeface="Microsoft Sans Serif"/>
              </a:rPr>
              <a:t> </a:t>
            </a:r>
            <a:r>
              <a:rPr sz="1400" spc="-50" dirty="0">
                <a:solidFill>
                  <a:srgbClr val="292929"/>
                </a:solidFill>
                <a:latin typeface="Microsoft Sans Serif"/>
                <a:cs typeface="Microsoft Sans Serif"/>
              </a:rPr>
              <a:t>observe</a:t>
            </a:r>
            <a:endParaRPr sz="1400" dirty="0">
              <a:latin typeface="Microsoft Sans Serif"/>
              <a:cs typeface="Microsoft Sans Serif"/>
            </a:endParaRPr>
          </a:p>
          <a:p>
            <a:pPr marL="1155700" lvl="2" indent="-229235">
              <a:lnSpc>
                <a:spcPct val="100000"/>
              </a:lnSpc>
              <a:buFont typeface="Arial MT"/>
              <a:buChar char="•"/>
              <a:tabLst>
                <a:tab pos="1155065" algn="l"/>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0" dirty="0">
                <a:solidFill>
                  <a:srgbClr val="292929"/>
                </a:solidFill>
                <a:latin typeface="Microsoft Sans Serif"/>
                <a:cs typeface="Microsoft Sans Serif"/>
              </a:rPr>
              <a:t> </a:t>
            </a:r>
            <a:r>
              <a:rPr sz="1400" spc="-45" dirty="0">
                <a:solidFill>
                  <a:srgbClr val="292929"/>
                </a:solidFill>
                <a:latin typeface="Microsoft Sans Serif"/>
                <a:cs typeface="Microsoft Sans Serif"/>
              </a:rPr>
              <a:t>charts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45"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nSpc>
                <a:spcPct val="100000"/>
              </a:lnSpc>
              <a:spcBef>
                <a:spcPts val="10"/>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3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5"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0"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sz="1400" dirty="0">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0"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3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0"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lang="en-IN" sz="1400" spc="-70" dirty="0">
              <a:solidFill>
                <a:srgbClr val="292929"/>
              </a:solidFill>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endParaRPr sz="1200" dirty="0">
              <a:latin typeface="Microsoft Sans Serif"/>
              <a:cs typeface="Microsoft Sans Serif"/>
            </a:endParaRPr>
          </a:p>
          <a:p>
            <a:pPr marL="812800" lvl="1" indent="-343535">
              <a:lnSpc>
                <a:spcPts val="2380"/>
              </a:lnSpc>
              <a:buAutoNum type="arabicPeriod"/>
              <a:tabLst>
                <a:tab pos="812165" algn="l"/>
                <a:tab pos="813435" algn="l"/>
              </a:tabLst>
            </a:pPr>
            <a:r>
              <a:rPr spc="-80" dirty="0">
                <a:solidFill>
                  <a:srgbClr val="FF0000"/>
                </a:solidFill>
                <a:latin typeface="Microsoft Sans Serif"/>
                <a:cs typeface="Microsoft Sans Serif"/>
              </a:rPr>
              <a:t>Bar</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dirty="0">
              <a:solidFill>
                <a:srgbClr val="FF0000"/>
              </a:solidFill>
              <a:latin typeface="Microsoft Sans Serif"/>
              <a:cs typeface="Microsoft Sans Serif"/>
            </a:endParaRPr>
          </a:p>
          <a:p>
            <a:pPr marL="1155700" marR="5080" lvl="2" indent="-228600" algn="just">
              <a:lnSpc>
                <a:spcPct val="100000"/>
              </a:lnSpc>
              <a:spcBef>
                <a:spcPts val="25"/>
              </a:spcBef>
              <a:buFont typeface="Arial MT"/>
              <a:buChar char="•"/>
              <a:tabLst>
                <a:tab pos="1156335" algn="l"/>
              </a:tabLst>
            </a:pPr>
            <a:r>
              <a:rPr sz="1400" spc="-65" dirty="0">
                <a:solidFill>
                  <a:srgbClr val="292929"/>
                </a:solidFill>
                <a:latin typeface="Microsoft Sans Serif"/>
                <a:cs typeface="Microsoft Sans Serif"/>
              </a:rPr>
              <a:t>Commonly</a:t>
            </a:r>
            <a:r>
              <a:rPr sz="1400" spc="295" dirty="0">
                <a:solidFill>
                  <a:srgbClr val="292929"/>
                </a:solidFill>
                <a:latin typeface="Microsoft Sans Serif"/>
                <a:cs typeface="Microsoft Sans Serif"/>
              </a:rPr>
              <a:t> </a:t>
            </a:r>
            <a:r>
              <a:rPr sz="1400" spc="-60" dirty="0">
                <a:solidFill>
                  <a:srgbClr val="292929"/>
                </a:solidFill>
                <a:latin typeface="Microsoft Sans Serif"/>
                <a:cs typeface="Microsoft Sans Serif"/>
              </a:rPr>
              <a:t>used </a:t>
            </a:r>
            <a:r>
              <a:rPr sz="1400" spc="25" dirty="0">
                <a:solidFill>
                  <a:srgbClr val="292929"/>
                </a:solidFill>
                <a:latin typeface="Microsoft Sans Serif"/>
                <a:cs typeface="Microsoft Sans Serif"/>
              </a:rPr>
              <a:t>to </a:t>
            </a:r>
            <a:r>
              <a:rPr sz="1400" spc="-55" dirty="0">
                <a:solidFill>
                  <a:srgbClr val="292929"/>
                </a:solidFill>
                <a:latin typeface="Microsoft Sans Serif"/>
                <a:cs typeface="Microsoft Sans Serif"/>
              </a:rPr>
              <a:t>compare </a:t>
            </a:r>
            <a:r>
              <a:rPr sz="1400" spc="-25" dirty="0">
                <a:solidFill>
                  <a:srgbClr val="292929"/>
                </a:solidFill>
                <a:latin typeface="Microsoft Sans Serif"/>
                <a:cs typeface="Microsoft Sans Serif"/>
              </a:rPr>
              <a:t>the </a:t>
            </a:r>
            <a:r>
              <a:rPr sz="1400" spc="-70" dirty="0">
                <a:solidFill>
                  <a:srgbClr val="292929"/>
                </a:solidFill>
                <a:latin typeface="Microsoft Sans Serif"/>
                <a:cs typeface="Microsoft Sans Serif"/>
              </a:rPr>
              <a:t>values </a:t>
            </a:r>
            <a:r>
              <a:rPr sz="1400" spc="-10" dirty="0">
                <a:solidFill>
                  <a:srgbClr val="292929"/>
                </a:solidFill>
                <a:latin typeface="Microsoft Sans Serif"/>
                <a:cs typeface="Microsoft Sans Serif"/>
              </a:rPr>
              <a:t>of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45" dirty="0">
                <a:solidFill>
                  <a:srgbClr val="292929"/>
                </a:solidFill>
                <a:latin typeface="Microsoft Sans Serif"/>
                <a:cs typeface="Microsoft Sans Serif"/>
              </a:rPr>
              <a:t>variable </a:t>
            </a:r>
            <a:r>
              <a:rPr sz="1400" spc="-25" dirty="0">
                <a:solidFill>
                  <a:srgbClr val="292929"/>
                </a:solidFill>
                <a:latin typeface="Microsoft Sans Serif"/>
                <a:cs typeface="Microsoft Sans Serif"/>
              </a:rPr>
              <a:t>at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35" dirty="0">
                <a:solidFill>
                  <a:srgbClr val="292929"/>
                </a:solidFill>
                <a:latin typeface="Microsoft Sans Serif"/>
                <a:cs typeface="Microsoft Sans Serif"/>
              </a:rPr>
              <a:t>given </a:t>
            </a:r>
            <a:r>
              <a:rPr sz="1400" spc="5" dirty="0">
                <a:solidFill>
                  <a:srgbClr val="292929"/>
                </a:solidFill>
                <a:latin typeface="Microsoft Sans Serif"/>
                <a:cs typeface="Microsoft Sans Serif"/>
              </a:rPr>
              <a:t>point </a:t>
            </a:r>
            <a:r>
              <a:rPr sz="1400" spc="-15" dirty="0">
                <a:solidFill>
                  <a:srgbClr val="292929"/>
                </a:solidFill>
                <a:latin typeface="Microsoft Sans Serif"/>
                <a:cs typeface="Microsoft Sans Serif"/>
              </a:rPr>
              <a:t>in </a:t>
            </a:r>
            <a:r>
              <a:rPr sz="1400" spc="-40" dirty="0">
                <a:solidFill>
                  <a:srgbClr val="292929"/>
                </a:solidFill>
                <a:latin typeface="Microsoft Sans Serif"/>
                <a:cs typeface="Microsoft Sans Serif"/>
              </a:rPr>
              <a:t>time. </a:t>
            </a:r>
            <a:r>
              <a:rPr sz="1400" spc="-70" dirty="0">
                <a:solidFill>
                  <a:srgbClr val="292929"/>
                </a:solidFill>
                <a:latin typeface="Microsoft Sans Serif"/>
                <a:cs typeface="Microsoft Sans Serif"/>
              </a:rPr>
              <a:t>Bar </a:t>
            </a:r>
            <a:r>
              <a:rPr sz="1400" spc="-45" dirty="0">
                <a:solidFill>
                  <a:srgbClr val="292929"/>
                </a:solidFill>
                <a:latin typeface="Microsoft Sans Serif"/>
                <a:cs typeface="Microsoft Sans Serif"/>
              </a:rPr>
              <a:t>charts </a:t>
            </a:r>
            <a:r>
              <a:rPr sz="1400" spc="-85" dirty="0">
                <a:solidFill>
                  <a:srgbClr val="292929"/>
                </a:solidFill>
                <a:latin typeface="Microsoft Sans Serif"/>
                <a:cs typeface="Microsoft Sans Serif"/>
              </a:rPr>
              <a:t>makes</a:t>
            </a:r>
            <a:r>
              <a:rPr sz="1400" spc="254" dirty="0">
                <a:solidFill>
                  <a:srgbClr val="292929"/>
                </a:solidFill>
                <a:latin typeface="Microsoft Sans Serif"/>
                <a:cs typeface="Microsoft Sans Serif"/>
              </a:rPr>
              <a:t> </a:t>
            </a:r>
            <a:r>
              <a:rPr sz="1400" spc="40" dirty="0">
                <a:solidFill>
                  <a:srgbClr val="292929"/>
                </a:solidFill>
                <a:latin typeface="Microsoft Sans Serif"/>
                <a:cs typeface="Microsoft Sans Serif"/>
              </a:rPr>
              <a:t>it </a:t>
            </a:r>
            <a:r>
              <a:rPr sz="1400" spc="-100" dirty="0">
                <a:solidFill>
                  <a:srgbClr val="292929"/>
                </a:solidFill>
                <a:latin typeface="Microsoft Sans Serif"/>
                <a:cs typeface="Microsoft Sans Serif"/>
              </a:rPr>
              <a:t>easy </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 </a:t>
            </a:r>
            <a:r>
              <a:rPr sz="1400" spc="-95" dirty="0">
                <a:solidFill>
                  <a:srgbClr val="292929"/>
                </a:solidFill>
                <a:latin typeface="Microsoft Sans Serif"/>
                <a:cs typeface="Microsoft Sans Serif"/>
              </a:rPr>
              <a:t>see</a:t>
            </a:r>
            <a:r>
              <a:rPr sz="1400" spc="235" dirty="0">
                <a:solidFill>
                  <a:srgbClr val="292929"/>
                </a:solidFill>
                <a:latin typeface="Microsoft Sans Serif"/>
                <a:cs typeface="Microsoft Sans Serif"/>
              </a:rPr>
              <a:t> </a:t>
            </a:r>
            <a:r>
              <a:rPr sz="1400" spc="-45" dirty="0">
                <a:solidFill>
                  <a:srgbClr val="292929"/>
                </a:solidFill>
                <a:latin typeface="Microsoft Sans Serif"/>
                <a:cs typeface="Microsoft Sans Serif"/>
              </a:rPr>
              <a:t>which </a:t>
            </a:r>
            <a:r>
              <a:rPr sz="1400" spc="-20" dirty="0">
                <a:solidFill>
                  <a:srgbClr val="292929"/>
                </a:solidFill>
                <a:latin typeface="Microsoft Sans Serif"/>
                <a:cs typeface="Microsoft Sans Serif"/>
              </a:rPr>
              <a:t>groups </a:t>
            </a:r>
            <a:r>
              <a:rPr sz="1400" spc="-65" dirty="0">
                <a:solidFill>
                  <a:srgbClr val="292929"/>
                </a:solidFill>
                <a:latin typeface="Microsoft Sans Serif"/>
                <a:cs typeface="Microsoft Sans Serif"/>
              </a:rPr>
              <a:t>are </a:t>
            </a:r>
            <a:r>
              <a:rPr sz="1400" spc="-30" dirty="0">
                <a:solidFill>
                  <a:srgbClr val="292929"/>
                </a:solidFill>
                <a:latin typeface="Microsoft Sans Serif"/>
                <a:cs typeface="Microsoft Sans Serif"/>
              </a:rPr>
              <a:t>highest/common </a:t>
            </a:r>
            <a:r>
              <a:rPr sz="1400" spc="-55" dirty="0">
                <a:solidFill>
                  <a:srgbClr val="292929"/>
                </a:solidFill>
                <a:latin typeface="Microsoft Sans Serif"/>
                <a:cs typeface="Microsoft Sans Serif"/>
              </a:rPr>
              <a:t>and </a:t>
            </a:r>
            <a:r>
              <a:rPr sz="1400" spc="-35" dirty="0">
                <a:solidFill>
                  <a:srgbClr val="292929"/>
                </a:solidFill>
                <a:latin typeface="Microsoft Sans Serif"/>
                <a:cs typeface="Microsoft Sans Serif"/>
              </a:rPr>
              <a:t>how </a:t>
            </a:r>
            <a:r>
              <a:rPr sz="1400" spc="-15" dirty="0">
                <a:solidFill>
                  <a:srgbClr val="292929"/>
                </a:solidFill>
                <a:latin typeface="Microsoft Sans Serif"/>
                <a:cs typeface="Microsoft Sans Serif"/>
              </a:rPr>
              <a:t>other </a:t>
            </a:r>
            <a:r>
              <a:rPr sz="1400" spc="-20" dirty="0">
                <a:solidFill>
                  <a:srgbClr val="292929"/>
                </a:solidFill>
                <a:latin typeface="Microsoft Sans Serif"/>
                <a:cs typeface="Microsoft Sans Serif"/>
              </a:rPr>
              <a:t>groups </a:t>
            </a:r>
            <a:r>
              <a:rPr sz="1400" spc="-55" dirty="0">
                <a:solidFill>
                  <a:srgbClr val="292929"/>
                </a:solidFill>
                <a:latin typeface="Microsoft Sans Serif"/>
                <a:cs typeface="Microsoft Sans Serif"/>
              </a:rPr>
              <a:t>compare</a:t>
            </a:r>
            <a:r>
              <a:rPr sz="1400" spc="315" dirty="0">
                <a:solidFill>
                  <a:srgbClr val="292929"/>
                </a:solidFill>
                <a:latin typeface="Microsoft Sans Serif"/>
                <a:cs typeface="Microsoft Sans Serif"/>
              </a:rPr>
              <a:t> </a:t>
            </a:r>
            <a:r>
              <a:rPr sz="1400" spc="-45" dirty="0">
                <a:solidFill>
                  <a:srgbClr val="292929"/>
                </a:solidFill>
                <a:latin typeface="Microsoft Sans Serif"/>
                <a:cs typeface="Microsoft Sans Serif"/>
              </a:rPr>
              <a:t>against </a:t>
            </a:r>
            <a:r>
              <a:rPr sz="1400" spc="-90" dirty="0">
                <a:solidFill>
                  <a:srgbClr val="292929"/>
                </a:solidFill>
                <a:latin typeface="Microsoft Sans Serif"/>
                <a:cs typeface="Microsoft Sans Serif"/>
              </a:rPr>
              <a:t>each</a:t>
            </a:r>
            <a:r>
              <a:rPr sz="1400" spc="245" dirty="0">
                <a:solidFill>
                  <a:srgbClr val="292929"/>
                </a:solidFill>
                <a:latin typeface="Microsoft Sans Serif"/>
                <a:cs typeface="Microsoft Sans Serif"/>
              </a:rPr>
              <a:t> </a:t>
            </a:r>
            <a:r>
              <a:rPr sz="1400" spc="-25" dirty="0">
                <a:solidFill>
                  <a:srgbClr val="292929"/>
                </a:solidFill>
                <a:latin typeface="Microsoft Sans Serif"/>
                <a:cs typeface="Microsoft Sans Serif"/>
              </a:rPr>
              <a:t>other. </a:t>
            </a:r>
            <a:r>
              <a:rPr sz="1400" spc="-30" dirty="0">
                <a:solidFill>
                  <a:srgbClr val="292929"/>
                </a:solidFill>
                <a:latin typeface="Microsoft Sans Serif"/>
                <a:cs typeface="Microsoft Sans Serif"/>
              </a:rPr>
              <a:t>Length </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90" dirty="0">
                <a:solidFill>
                  <a:srgbClr val="292929"/>
                </a:solidFill>
                <a:latin typeface="Microsoft Sans Serif"/>
                <a:cs typeface="Microsoft Sans Serif"/>
              </a:rPr>
              <a:t>each</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bar</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proportional</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items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it</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represents</a:t>
            </a:r>
            <a:endParaRPr sz="1400" dirty="0">
              <a:latin typeface="Microsoft Sans Serif"/>
              <a:cs typeface="Microsoft Sans Serif"/>
            </a:endParaRPr>
          </a:p>
          <a:p>
            <a:pPr marL="1155700" lvl="2" indent="-229235" algn="just">
              <a:lnSpc>
                <a:spcPct val="100000"/>
              </a:lnSpc>
              <a:spcBef>
                <a:spcPts val="5"/>
              </a:spcBef>
              <a:buFont typeface="Arial MT"/>
              <a:buChar char="•"/>
              <a:tabLst>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5" dirty="0">
                <a:solidFill>
                  <a:srgbClr val="292929"/>
                </a:solidFill>
                <a:latin typeface="Microsoft Sans Serif"/>
                <a:cs typeface="Microsoft Sans Serif"/>
              </a:rPr>
              <a:t> </a:t>
            </a:r>
            <a:r>
              <a:rPr sz="1400" spc="-70" dirty="0">
                <a:solidFill>
                  <a:srgbClr val="292929"/>
                </a:solidFill>
                <a:latin typeface="Microsoft Sans Serif"/>
                <a:cs typeface="Microsoft Sans Serif"/>
              </a:rPr>
              <a:t>Bar</a:t>
            </a:r>
            <a:r>
              <a:rPr sz="1400" spc="75" dirty="0">
                <a:solidFill>
                  <a:srgbClr val="292929"/>
                </a:solidFill>
                <a:latin typeface="Microsoft Sans Serif"/>
                <a:cs typeface="Microsoft Sans Serif"/>
              </a:rPr>
              <a:t> </a:t>
            </a:r>
            <a:r>
              <a:rPr sz="1400" spc="-35" dirty="0">
                <a:solidFill>
                  <a:srgbClr val="292929"/>
                </a:solidFill>
                <a:latin typeface="Microsoft Sans Serif"/>
                <a:cs typeface="Microsoft Sans Serif"/>
              </a:rPr>
              <a:t>chart</a:t>
            </a:r>
            <a:r>
              <a:rPr sz="1400" spc="5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gn="just">
              <a:lnSpc>
                <a:spcPts val="1660"/>
              </a:lnSpc>
              <a:spcBef>
                <a:spcPts val="5"/>
              </a:spcBef>
              <a:buFont typeface="Arial MT"/>
              <a:buChar char="•"/>
              <a:tabLst>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80" dirty="0">
                <a:solidFill>
                  <a:srgbClr val="292929"/>
                </a:solidFill>
                <a:latin typeface="Microsoft Sans Serif"/>
                <a:cs typeface="Microsoft Sans Serif"/>
              </a:rPr>
              <a:t>success</a:t>
            </a:r>
            <a:r>
              <a:rPr sz="1400" spc="35" dirty="0">
                <a:solidFill>
                  <a:srgbClr val="292929"/>
                </a:solidFill>
                <a:latin typeface="Microsoft Sans Serif"/>
                <a:cs typeface="Microsoft Sans Serif"/>
              </a:rPr>
              <a:t> </a:t>
            </a:r>
            <a:r>
              <a:rPr sz="1400" spc="-30" dirty="0">
                <a:solidFill>
                  <a:srgbClr val="292929"/>
                </a:solidFill>
                <a:latin typeface="Microsoft Sans Serif"/>
                <a:cs typeface="Microsoft Sans Serif"/>
              </a:rPr>
              <a:t>rate</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each</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orbit</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type</a:t>
            </a:r>
            <a:endParaRPr lang="en-IN" sz="1400" spc="-20" dirty="0">
              <a:solidFill>
                <a:srgbClr val="292929"/>
              </a:solidFill>
              <a:latin typeface="Microsoft Sans Serif"/>
              <a:cs typeface="Microsoft Sans Serif"/>
            </a:endParaRPr>
          </a:p>
          <a:p>
            <a:pPr marL="1612900" lvl="3" indent="-229235" algn="just">
              <a:lnSpc>
                <a:spcPts val="1660"/>
              </a:lnSpc>
              <a:spcBef>
                <a:spcPts val="5"/>
              </a:spcBef>
              <a:buFont typeface="Arial MT"/>
              <a:buChar char="•"/>
              <a:tabLst>
                <a:tab pos="1613535" algn="l"/>
              </a:tabLst>
            </a:pPr>
            <a:endParaRPr sz="1200" dirty="0">
              <a:latin typeface="Microsoft Sans Serif"/>
              <a:cs typeface="Microsoft Sans Serif"/>
            </a:endParaRPr>
          </a:p>
          <a:p>
            <a:pPr marL="927100" lvl="1" indent="-457834">
              <a:lnSpc>
                <a:spcPts val="2380"/>
              </a:lnSpc>
              <a:buAutoNum type="arabicPeriod"/>
              <a:tabLst>
                <a:tab pos="926465" algn="l"/>
                <a:tab pos="927735" algn="l"/>
              </a:tabLst>
            </a:pPr>
            <a:r>
              <a:rPr spc="-60" dirty="0">
                <a:solidFill>
                  <a:srgbClr val="FF0000"/>
                </a:solidFill>
                <a:latin typeface="Microsoft Sans Serif"/>
                <a:cs typeface="Microsoft Sans Serif"/>
              </a:rPr>
              <a:t>Line</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lang="en-IN" spc="-75" dirty="0">
              <a:solidFill>
                <a:srgbClr val="FF0000"/>
              </a:solidFill>
              <a:latin typeface="Microsoft Sans Serif"/>
              <a:cs typeface="Microsoft Sans Serif"/>
            </a:endParaRPr>
          </a:p>
          <a:p>
            <a:pPr marL="1155700" lvl="2" indent="-228600">
              <a:spcBef>
                <a:spcPts val="95"/>
              </a:spcBef>
              <a:buFont typeface="Arial MT"/>
              <a:buChar char="•"/>
              <a:tabLst>
                <a:tab pos="240665" algn="l"/>
                <a:tab pos="241300" algn="l"/>
              </a:tabLst>
            </a:pPr>
            <a:r>
              <a:rPr lang="en-US" sz="1400" spc="-65" dirty="0">
                <a:solidFill>
                  <a:srgbClr val="292929"/>
                </a:solidFill>
                <a:latin typeface="Microsoft Sans Serif"/>
                <a:cs typeface="Microsoft Sans Serif"/>
              </a:rPr>
              <a:t>Commonly</a:t>
            </a:r>
            <a:r>
              <a:rPr lang="en-US" sz="1400" spc="105" dirty="0">
                <a:solidFill>
                  <a:srgbClr val="292929"/>
                </a:solidFill>
                <a:latin typeface="Microsoft Sans Serif"/>
                <a:cs typeface="Microsoft Sans Serif"/>
              </a:rPr>
              <a:t> </a:t>
            </a:r>
            <a:r>
              <a:rPr lang="en-US" sz="1400" spc="-60" dirty="0">
                <a:solidFill>
                  <a:srgbClr val="292929"/>
                </a:solidFill>
                <a:latin typeface="Microsoft Sans Serif"/>
                <a:cs typeface="Microsoft Sans Serif"/>
              </a:rPr>
              <a:t>used</a:t>
            </a:r>
            <a:r>
              <a:rPr lang="en-US" sz="1400" spc="60"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60"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track</a:t>
            </a:r>
            <a:r>
              <a:rPr lang="en-US" sz="1400" spc="75" dirty="0">
                <a:solidFill>
                  <a:srgbClr val="292929"/>
                </a:solidFill>
                <a:latin typeface="Microsoft Sans Serif"/>
                <a:cs typeface="Microsoft Sans Serif"/>
              </a:rPr>
              <a:t> </a:t>
            </a:r>
            <a:r>
              <a:rPr lang="en-US" sz="1400" spc="-70" dirty="0">
                <a:solidFill>
                  <a:srgbClr val="292929"/>
                </a:solidFill>
                <a:latin typeface="Microsoft Sans Serif"/>
                <a:cs typeface="Microsoft Sans Serif"/>
              </a:rPr>
              <a:t>changes</a:t>
            </a:r>
            <a:r>
              <a:rPr lang="en-US" sz="1400" spc="6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100" dirty="0">
                <a:solidFill>
                  <a:srgbClr val="292929"/>
                </a:solidFill>
                <a:latin typeface="Microsoft Sans Serif"/>
                <a:cs typeface="Microsoft Sans Serif"/>
              </a:rPr>
              <a:t> </a:t>
            </a:r>
            <a:r>
              <a:rPr lang="en-US" sz="1400" spc="-110" dirty="0">
                <a:solidFill>
                  <a:srgbClr val="292929"/>
                </a:solidFill>
                <a:latin typeface="Microsoft Sans Serif"/>
                <a:cs typeface="Microsoft Sans Serif"/>
              </a:rPr>
              <a:t>a</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period</a:t>
            </a:r>
            <a:r>
              <a:rPr lang="en-US" sz="1400" spc="8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of</a:t>
            </a:r>
            <a:r>
              <a:rPr lang="en-US" sz="1400" spc="7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time.</a:t>
            </a:r>
            <a:r>
              <a:rPr lang="en-US" sz="1400" spc="55"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It</a:t>
            </a:r>
            <a:r>
              <a:rPr lang="en-US" sz="1400" spc="70"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helps</a:t>
            </a:r>
            <a:r>
              <a:rPr lang="en-US" sz="1400" spc="65" dirty="0">
                <a:solidFill>
                  <a:srgbClr val="292929"/>
                </a:solidFill>
                <a:latin typeface="Microsoft Sans Serif"/>
                <a:cs typeface="Microsoft Sans Serif"/>
              </a:rPr>
              <a:t> </a:t>
            </a:r>
            <a:r>
              <a:rPr lang="en-US" sz="1400" spc="-15" dirty="0">
                <a:solidFill>
                  <a:srgbClr val="292929"/>
                </a:solidFill>
                <a:latin typeface="Microsoft Sans Serif"/>
                <a:cs typeface="Microsoft Sans Serif"/>
              </a:rPr>
              <a:t>depict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trends</a:t>
            </a:r>
            <a:r>
              <a:rPr lang="en-US" sz="1400" spc="5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8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time.</a:t>
            </a:r>
            <a:endParaRPr lang="en-US" sz="1400" dirty="0">
              <a:latin typeface="Microsoft Sans Serif"/>
              <a:cs typeface="Microsoft Sans Serif"/>
            </a:endParaRPr>
          </a:p>
          <a:p>
            <a:pPr marL="1155700" lvl="2" indent="-228600">
              <a:buFont typeface="Arial MT"/>
              <a:buChar char="•"/>
              <a:tabLst>
                <a:tab pos="240665" algn="l"/>
                <a:tab pos="241300" algn="l"/>
              </a:tabLst>
            </a:pPr>
            <a:r>
              <a:rPr lang="en-US" sz="1400" spc="-20" dirty="0">
                <a:solidFill>
                  <a:srgbClr val="292929"/>
                </a:solidFill>
                <a:latin typeface="Microsoft Sans Serif"/>
                <a:cs typeface="Microsoft Sans Serif"/>
              </a:rPr>
              <a:t>Plotted</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following</a:t>
            </a:r>
            <a:r>
              <a:rPr lang="en-US" sz="1400" spc="8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Line</a:t>
            </a:r>
            <a:r>
              <a:rPr lang="en-US" sz="1400" spc="6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chart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5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observe:</a:t>
            </a:r>
            <a:endParaRPr lang="en-US" sz="1400" dirty="0">
              <a:latin typeface="Microsoft Sans Serif"/>
              <a:cs typeface="Microsoft Sans Serif"/>
            </a:endParaRPr>
          </a:p>
          <a:p>
            <a:pPr marL="1612900" lvl="3" indent="-228600">
              <a:spcBef>
                <a:spcPts val="10"/>
              </a:spcBef>
              <a:buFont typeface="Arial MT"/>
              <a:buChar char="•"/>
              <a:tabLst>
                <a:tab pos="697865" algn="l"/>
                <a:tab pos="698500" algn="l"/>
              </a:tabLst>
            </a:pPr>
            <a:r>
              <a:rPr lang="en-US" sz="1400" spc="-50" dirty="0">
                <a:solidFill>
                  <a:srgbClr val="292929"/>
                </a:solidFill>
                <a:latin typeface="Microsoft Sans Serif"/>
                <a:cs typeface="Microsoft Sans Serif"/>
              </a:rPr>
              <a:t>Average</a:t>
            </a:r>
            <a:r>
              <a:rPr lang="en-US" sz="1400" spc="4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launch</a:t>
            </a:r>
            <a:r>
              <a:rPr lang="en-US" sz="1400" spc="30" dirty="0">
                <a:solidFill>
                  <a:srgbClr val="292929"/>
                </a:solidFill>
                <a:latin typeface="Microsoft Sans Serif"/>
                <a:cs typeface="Microsoft Sans Serif"/>
              </a:rPr>
              <a:t> </a:t>
            </a:r>
            <a:r>
              <a:rPr lang="en-US" sz="1400" spc="-80" dirty="0">
                <a:solidFill>
                  <a:srgbClr val="292929"/>
                </a:solidFill>
                <a:latin typeface="Microsoft Sans Serif"/>
                <a:cs typeface="Microsoft Sans Serif"/>
              </a:rPr>
              <a:t>success</a:t>
            </a:r>
            <a:r>
              <a:rPr lang="en-US" sz="1400" spc="25"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yearly</a:t>
            </a:r>
            <a:r>
              <a:rPr lang="en-US" sz="1400" spc="3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trend</a:t>
            </a:r>
            <a:endParaRPr lang="en-US" sz="1400" dirty="0">
              <a:latin typeface="Microsoft Sans Serif"/>
              <a:cs typeface="Microsoft Sans Serif"/>
            </a:endParaRPr>
          </a:p>
          <a:p>
            <a:pPr marL="1384300" lvl="2" indent="-457834">
              <a:lnSpc>
                <a:spcPts val="2380"/>
              </a:lnSpc>
              <a:buAutoNum type="arabicPeriod"/>
              <a:tabLst>
                <a:tab pos="926465" algn="l"/>
                <a:tab pos="927735" algn="l"/>
              </a:tabLst>
            </a:pPr>
            <a:endParaRPr lang="en-IN" sz="2000" dirty="0">
              <a:latin typeface="Microsoft Sans Serif"/>
              <a:cs typeface="Microsoft Sans Serif"/>
            </a:endParaRPr>
          </a:p>
        </p:txBody>
      </p:sp>
      <p:sp>
        <p:nvSpPr>
          <p:cNvPr id="5" name="object 5"/>
          <p:cNvSpPr txBox="1">
            <a:spLocks noGrp="1"/>
          </p:cNvSpPr>
          <p:nvPr>
            <p:ph type="title"/>
          </p:nvPr>
        </p:nvSpPr>
        <p:spPr>
          <a:xfrm>
            <a:off x="848969" y="417398"/>
            <a:ext cx="563118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120" dirty="0"/>
              <a:t> </a:t>
            </a:r>
            <a:r>
              <a:rPr dirty="0"/>
              <a:t>with</a:t>
            </a:r>
            <a:r>
              <a:rPr spc="114" dirty="0"/>
              <a:t> </a:t>
            </a:r>
            <a:r>
              <a:rPr spc="-114" dirty="0"/>
              <a:t>Data</a:t>
            </a:r>
            <a:r>
              <a:rPr spc="130" dirty="0"/>
              <a:t> </a:t>
            </a:r>
            <a:r>
              <a:rPr spc="-75" dirty="0"/>
              <a:t>Visualization</a:t>
            </a:r>
          </a:p>
        </p:txBody>
      </p:sp>
      <p:sp>
        <p:nvSpPr>
          <p:cNvPr id="6" name="object 6"/>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48969" y="417652"/>
            <a:ext cx="283464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95" dirty="0"/>
              <a:t> </a:t>
            </a:r>
            <a:r>
              <a:rPr dirty="0"/>
              <a:t>with</a:t>
            </a:r>
            <a:r>
              <a:rPr spc="95" dirty="0"/>
              <a:t> </a:t>
            </a:r>
            <a:r>
              <a:rPr spc="-325" dirty="0"/>
              <a:t>SQL</a:t>
            </a:r>
          </a:p>
        </p:txBody>
      </p:sp>
      <p:sp>
        <p:nvSpPr>
          <p:cNvPr id="2" name="object 2"/>
          <p:cNvSpPr txBox="1">
            <a:spLocks noGrp="1"/>
          </p:cNvSpPr>
          <p:nvPr>
            <p:ph idx="1"/>
          </p:nvPr>
        </p:nvSpPr>
        <p:spPr>
          <a:xfrm>
            <a:off x="653084" y="1371600"/>
            <a:ext cx="10885831" cy="444929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700" spc="-130" dirty="0"/>
              <a:t>To</a:t>
            </a:r>
            <a:r>
              <a:rPr sz="1700" spc="75" dirty="0"/>
              <a:t> </a:t>
            </a:r>
            <a:r>
              <a:rPr sz="1700" spc="-5" dirty="0"/>
              <a:t>better</a:t>
            </a:r>
            <a:r>
              <a:rPr sz="1700" spc="85" dirty="0"/>
              <a:t> </a:t>
            </a:r>
            <a:r>
              <a:rPr sz="1700" spc="-45" dirty="0"/>
              <a:t>understand</a:t>
            </a:r>
            <a:r>
              <a:rPr sz="1700" spc="75" dirty="0"/>
              <a:t> </a:t>
            </a:r>
            <a:r>
              <a:rPr sz="1700" spc="-155" dirty="0"/>
              <a:t>SpaceX</a:t>
            </a:r>
            <a:r>
              <a:rPr sz="1700" spc="80" dirty="0"/>
              <a:t> </a:t>
            </a:r>
            <a:r>
              <a:rPr sz="1700" spc="-50" dirty="0"/>
              <a:t>data</a:t>
            </a:r>
            <a:r>
              <a:rPr sz="1700" spc="85" dirty="0"/>
              <a:t> </a:t>
            </a:r>
            <a:r>
              <a:rPr sz="1700" spc="-70" dirty="0"/>
              <a:t>set,</a:t>
            </a:r>
            <a:r>
              <a:rPr sz="1700" spc="75" dirty="0"/>
              <a:t> </a:t>
            </a:r>
            <a:r>
              <a:rPr sz="1700" spc="-10" dirty="0"/>
              <a:t>following</a:t>
            </a:r>
            <a:r>
              <a:rPr sz="1700" spc="75" dirty="0"/>
              <a:t> </a:t>
            </a:r>
            <a:r>
              <a:rPr sz="1700" spc="-195" dirty="0"/>
              <a:t>SQL</a:t>
            </a:r>
            <a:r>
              <a:rPr sz="1700" spc="70" dirty="0"/>
              <a:t> </a:t>
            </a:r>
            <a:r>
              <a:rPr sz="1700" spc="-30" dirty="0"/>
              <a:t>queries/operations</a:t>
            </a:r>
            <a:r>
              <a:rPr sz="1700" spc="70" dirty="0"/>
              <a:t> </a:t>
            </a:r>
            <a:r>
              <a:rPr sz="1700" spc="-75" dirty="0"/>
              <a:t>were</a:t>
            </a:r>
          </a:p>
          <a:p>
            <a:pPr marL="241300">
              <a:lnSpc>
                <a:spcPct val="100000"/>
              </a:lnSpc>
            </a:pPr>
            <a:r>
              <a:rPr sz="1700" spc="-35" dirty="0"/>
              <a:t>performed</a:t>
            </a:r>
            <a:r>
              <a:rPr sz="1700" spc="80" dirty="0"/>
              <a:t> </a:t>
            </a:r>
            <a:r>
              <a:rPr sz="1700" spc="-40" dirty="0"/>
              <a:t>on</a:t>
            </a:r>
            <a:r>
              <a:rPr sz="1700" spc="65" dirty="0"/>
              <a:t> </a:t>
            </a:r>
            <a:r>
              <a:rPr sz="1700" spc="-105" dirty="0"/>
              <a:t>an</a:t>
            </a:r>
            <a:r>
              <a:rPr sz="1700" spc="55" dirty="0"/>
              <a:t> </a:t>
            </a:r>
            <a:r>
              <a:rPr sz="1700" spc="-125" dirty="0"/>
              <a:t>IBM</a:t>
            </a:r>
            <a:r>
              <a:rPr sz="1700" spc="65" dirty="0"/>
              <a:t> </a:t>
            </a:r>
            <a:r>
              <a:rPr sz="1700" spc="-40" dirty="0"/>
              <a:t>DB2</a:t>
            </a:r>
            <a:r>
              <a:rPr sz="1700" spc="80" dirty="0"/>
              <a:t> </a:t>
            </a:r>
            <a:r>
              <a:rPr sz="1700" spc="-40" dirty="0"/>
              <a:t>cloud</a:t>
            </a:r>
            <a:r>
              <a:rPr sz="1700" spc="60" dirty="0"/>
              <a:t> </a:t>
            </a:r>
            <a:r>
              <a:rPr sz="1700" spc="-75" dirty="0"/>
              <a:t>instance:</a:t>
            </a:r>
          </a:p>
          <a:p>
            <a:pPr marL="812800" lvl="1" indent="-343535">
              <a:lnSpc>
                <a:spcPct val="100000"/>
              </a:lnSpc>
              <a:spcBef>
                <a:spcPts val="143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3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unique</a:t>
            </a:r>
            <a:r>
              <a:rPr sz="1700" spc="4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40"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65"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space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endParaRPr sz="1700" dirty="0">
              <a:latin typeface="Microsoft Sans Serif"/>
              <a:cs typeface="Microsoft Sans Serif"/>
            </a:endParaRPr>
          </a:p>
          <a:p>
            <a:pPr marL="812800" lvl="1" indent="-343535">
              <a:lnSpc>
                <a:spcPct val="100000"/>
              </a:lnSpc>
              <a:spcBef>
                <a:spcPts val="27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85" dirty="0">
                <a:solidFill>
                  <a:srgbClr val="292929"/>
                </a:solidFill>
                <a:latin typeface="Microsoft Sans Serif"/>
                <a:cs typeface="Microsoft Sans Serif"/>
              </a:rPr>
              <a:t>5</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records</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where</a:t>
            </a:r>
            <a:r>
              <a:rPr sz="1700" spc="5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25"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begin</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string</a:t>
            </a:r>
            <a:r>
              <a:rPr sz="1700" spc="55" dirty="0">
                <a:solidFill>
                  <a:srgbClr val="292929"/>
                </a:solidFill>
                <a:latin typeface="Microsoft Sans Serif"/>
                <a:cs typeface="Microsoft Sans Serif"/>
              </a:rPr>
              <a:t> </a:t>
            </a:r>
            <a:r>
              <a:rPr sz="1700" spc="-120" dirty="0">
                <a:solidFill>
                  <a:srgbClr val="292929"/>
                </a:solidFill>
                <a:latin typeface="Microsoft Sans Serif"/>
                <a:cs typeface="Microsoft Sans Serif"/>
              </a:rPr>
              <a:t>'CCA’</a:t>
            </a:r>
            <a:endParaRPr sz="1700" dirty="0">
              <a:latin typeface="Microsoft Sans Serif"/>
              <a:cs typeface="Microsoft Sans Serif"/>
            </a:endParaRPr>
          </a:p>
          <a:p>
            <a:pPr marL="812800" lvl="1" indent="-343535">
              <a:lnSpc>
                <a:spcPct val="100000"/>
              </a:lnSpc>
              <a:spcBef>
                <a:spcPts val="285"/>
              </a:spcBef>
              <a:buAutoNum type="arabicPeriod"/>
              <a:tabLst>
                <a:tab pos="812165" algn="l"/>
                <a:tab pos="813435" algn="l"/>
              </a:tabLst>
            </a:pPr>
            <a:r>
              <a:rPr sz="1700" spc="-45"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9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boosters</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launched</a:t>
            </a:r>
            <a:r>
              <a:rPr sz="1700" spc="3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55" dirty="0">
                <a:solidFill>
                  <a:srgbClr val="292929"/>
                </a:solidFill>
                <a:latin typeface="Microsoft Sans Serif"/>
                <a:cs typeface="Microsoft Sans Serif"/>
              </a:rPr>
              <a:t> </a:t>
            </a:r>
            <a:r>
              <a:rPr sz="1700" spc="-130" dirty="0">
                <a:solidFill>
                  <a:srgbClr val="292929"/>
                </a:solidFill>
                <a:latin typeface="Microsoft Sans Serif"/>
                <a:cs typeface="Microsoft Sans Serif"/>
              </a:rPr>
              <a:t>NASA</a:t>
            </a:r>
            <a:r>
              <a:rPr sz="1700" spc="55" dirty="0">
                <a:solidFill>
                  <a:srgbClr val="292929"/>
                </a:solidFill>
                <a:latin typeface="Microsoft Sans Serif"/>
                <a:cs typeface="Microsoft Sans Serif"/>
              </a:rPr>
              <a:t> </a:t>
            </a:r>
            <a:r>
              <a:rPr sz="1700" spc="-200" dirty="0">
                <a:solidFill>
                  <a:srgbClr val="292929"/>
                </a:solidFill>
                <a:latin typeface="Microsoft Sans Serif"/>
                <a:cs typeface="Microsoft Sans Serif"/>
              </a:rPr>
              <a:t>(CRS)</a:t>
            </a:r>
            <a:endParaRPr sz="1700" dirty="0">
              <a:latin typeface="Microsoft Sans Serif"/>
              <a:cs typeface="Microsoft Sans Serif"/>
            </a:endParaRPr>
          </a:p>
          <a:p>
            <a:pPr marL="812800" lvl="1" indent="-343535">
              <a:lnSpc>
                <a:spcPct val="100000"/>
              </a:lnSpc>
              <a:spcBef>
                <a:spcPts val="290"/>
              </a:spcBef>
              <a:buAutoNum type="arabicPeriod"/>
              <a:tabLst>
                <a:tab pos="812165" algn="l"/>
                <a:tab pos="813435" algn="l"/>
              </a:tabLst>
            </a:pPr>
            <a:r>
              <a:rPr sz="1700" spc="-50"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70" dirty="0">
                <a:solidFill>
                  <a:srgbClr val="292929"/>
                </a:solidFill>
                <a:latin typeface="Microsoft Sans Serif"/>
                <a:cs typeface="Microsoft Sans Serif"/>
              </a:rPr>
              <a:t>average</a:t>
            </a:r>
            <a:r>
              <a:rPr sz="1700" spc="8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60" dirty="0">
                <a:solidFill>
                  <a:srgbClr val="292929"/>
                </a:solidFill>
                <a:latin typeface="Microsoft Sans Serif"/>
                <a:cs typeface="Microsoft Sans Serif"/>
              </a:rPr>
              <a:t> </a:t>
            </a:r>
            <a:r>
              <a:rPr sz="1700" spc="-110" dirty="0">
                <a:solidFill>
                  <a:srgbClr val="292929"/>
                </a:solidFill>
                <a:latin typeface="Microsoft Sans Serif"/>
                <a:cs typeface="Microsoft Sans Serif"/>
              </a:rPr>
              <a:t>mass</a:t>
            </a:r>
            <a:r>
              <a:rPr sz="1700" spc="50"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6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version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F9</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v1.1</a:t>
            </a:r>
            <a:endParaRPr sz="1700" dirty="0">
              <a:latin typeface="Microsoft Sans Serif"/>
              <a:cs typeface="Microsoft Sans Serif"/>
            </a:endParaRPr>
          </a:p>
          <a:p>
            <a:pPr marL="812800" lvl="1" indent="-343535">
              <a:lnSpc>
                <a:spcPct val="100000"/>
              </a:lnSpc>
              <a:spcBef>
                <a:spcPts val="280"/>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date</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when</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dirty="0">
                <a:solidFill>
                  <a:srgbClr val="292929"/>
                </a:solidFill>
                <a:latin typeface="Microsoft Sans Serif"/>
                <a:cs typeface="Microsoft Sans Serif"/>
              </a:rPr>
              <a:t>first</a:t>
            </a:r>
            <a:r>
              <a:rPr sz="1700" spc="7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30"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outcome</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35" dirty="0">
                <a:solidFill>
                  <a:srgbClr val="292929"/>
                </a:solidFill>
                <a:latin typeface="Microsoft Sans Serif"/>
                <a:cs typeface="Microsoft Sans Serif"/>
              </a:rPr>
              <a:t>pad</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was</a:t>
            </a:r>
            <a:r>
              <a:rPr sz="1700" spc="55" dirty="0">
                <a:solidFill>
                  <a:srgbClr val="292929"/>
                </a:solidFill>
                <a:latin typeface="Microsoft Sans Serif"/>
                <a:cs typeface="Microsoft Sans Serif"/>
              </a:rPr>
              <a:t> </a:t>
            </a:r>
            <a:r>
              <a:rPr sz="1700" spc="-70" dirty="0">
                <a:solidFill>
                  <a:srgbClr val="292929"/>
                </a:solidFill>
                <a:latin typeface="Microsoft Sans Serif"/>
                <a:cs typeface="Microsoft Sans Serif"/>
              </a:rPr>
              <a:t>achieved.</a:t>
            </a:r>
            <a:endParaRPr sz="1700" dirty="0">
              <a:latin typeface="Microsoft Sans Serif"/>
              <a:cs typeface="Microsoft Sans Serif"/>
            </a:endParaRPr>
          </a:p>
          <a:p>
            <a:pPr marL="812800" marR="294640" lvl="1" indent="-342900">
              <a:lnSpc>
                <a:spcPts val="1939"/>
              </a:lnSpc>
              <a:spcBef>
                <a:spcPts val="535"/>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0" dirty="0">
                <a:solidFill>
                  <a:srgbClr val="292929"/>
                </a:solidFill>
                <a:latin typeface="Microsoft Sans Serif"/>
                <a:cs typeface="Microsoft Sans Serif"/>
              </a:rPr>
              <a:t>boosters</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which</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10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ship</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 </a:t>
            </a:r>
            <a:r>
              <a:rPr sz="1700" spc="-465" dirty="0">
                <a:solidFill>
                  <a:srgbClr val="292929"/>
                </a:solidFill>
                <a:latin typeface="Microsoft Sans Serif"/>
                <a:cs typeface="Microsoft Sans Serif"/>
              </a:rPr>
              <a:t> </a:t>
            </a:r>
            <a:r>
              <a:rPr sz="1700" spc="-35" dirty="0">
                <a:solidFill>
                  <a:srgbClr val="292929"/>
                </a:solidFill>
                <a:latin typeface="Microsoft Sans Serif"/>
                <a:cs typeface="Microsoft Sans Serif"/>
              </a:rPr>
              <a:t>greater</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4000</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80" dirty="0">
                <a:solidFill>
                  <a:srgbClr val="292929"/>
                </a:solidFill>
                <a:latin typeface="Microsoft Sans Serif"/>
                <a:cs typeface="Microsoft Sans Serif"/>
              </a:rPr>
              <a:t>less</a:t>
            </a:r>
            <a:r>
              <a:rPr sz="1700" spc="5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6000</a:t>
            </a:r>
            <a:endParaRPr sz="1700" dirty="0">
              <a:latin typeface="Microsoft Sans Serif"/>
              <a:cs typeface="Microsoft Sans Serif"/>
            </a:endParaRPr>
          </a:p>
          <a:p>
            <a:pPr marL="812800" lvl="1" indent="-343535">
              <a:lnSpc>
                <a:spcPct val="100000"/>
              </a:lnSpc>
              <a:spcBef>
                <a:spcPts val="265"/>
              </a:spcBef>
              <a:buAutoNum type="arabicPeriod"/>
              <a:tabLst>
                <a:tab pos="812165" algn="l"/>
                <a:tab pos="813435" algn="l"/>
              </a:tabLst>
            </a:pPr>
            <a:r>
              <a:rPr sz="1700" spc="-30" dirty="0">
                <a:solidFill>
                  <a:srgbClr val="292929"/>
                </a:solidFill>
                <a:latin typeface="Microsoft Sans Serif"/>
                <a:cs typeface="Microsoft Sans Serif"/>
              </a:rPr>
              <a:t>List</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number</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4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failure</a:t>
            </a:r>
            <a:r>
              <a:rPr sz="1700" spc="50"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outcomes</a:t>
            </a:r>
            <a:endParaRPr sz="1700" dirty="0">
              <a:latin typeface="Microsoft Sans Serif"/>
              <a:cs typeface="Microsoft Sans Serif"/>
            </a:endParaRPr>
          </a:p>
          <a:p>
            <a:pPr marL="812800" marR="5080" lvl="1" indent="-342900">
              <a:lnSpc>
                <a:spcPts val="1939"/>
              </a:lnSpc>
              <a:spcBef>
                <a:spcPts val="525"/>
              </a:spcBef>
              <a:buAutoNum type="arabicPeriod"/>
              <a:tabLst>
                <a:tab pos="812165" algn="l"/>
                <a:tab pos="813435" algn="l"/>
              </a:tabLst>
            </a:pPr>
            <a:r>
              <a:rPr sz="1700" spc="-30" dirty="0">
                <a:solidFill>
                  <a:srgbClr val="292929"/>
                </a:solidFill>
                <a:latin typeface="Microsoft Sans Serif"/>
                <a:cs typeface="Microsoft Sans Serif"/>
              </a:rPr>
              <a:t>List </a:t>
            </a:r>
            <a:r>
              <a:rPr sz="1700" spc="-25" dirty="0">
                <a:solidFill>
                  <a:srgbClr val="292929"/>
                </a:solidFill>
                <a:latin typeface="Microsoft Sans Serif"/>
                <a:cs typeface="Microsoft Sans Serif"/>
              </a:rPr>
              <a:t>the </a:t>
            </a:r>
            <a:r>
              <a:rPr sz="1700" spc="-95" dirty="0">
                <a:solidFill>
                  <a:srgbClr val="292929"/>
                </a:solidFill>
                <a:latin typeface="Microsoft Sans Serif"/>
                <a:cs typeface="Microsoft Sans Serif"/>
              </a:rPr>
              <a:t>names</a:t>
            </a:r>
            <a:r>
              <a:rPr sz="1700" spc="-90" dirty="0">
                <a:solidFill>
                  <a:srgbClr val="292929"/>
                </a:solidFill>
                <a:latin typeface="Microsoft Sans Serif"/>
                <a:cs typeface="Microsoft Sans Serif"/>
              </a:rPr>
              <a:t> </a:t>
            </a:r>
            <a:r>
              <a:rPr sz="1700" spc="-5" dirty="0">
                <a:solidFill>
                  <a:srgbClr val="292929"/>
                </a:solidFill>
                <a:latin typeface="Microsoft Sans Serif"/>
                <a:cs typeface="Microsoft Sans Serif"/>
              </a:rPr>
              <a:t>of </a:t>
            </a:r>
            <a:r>
              <a:rPr sz="1700" spc="-25" dirty="0">
                <a:solidFill>
                  <a:srgbClr val="292929"/>
                </a:solidFill>
                <a:latin typeface="Microsoft Sans Serif"/>
                <a:cs typeface="Microsoft Sans Serif"/>
              </a:rPr>
              <a:t>the </a:t>
            </a:r>
            <a:r>
              <a:rPr sz="1700" spc="-40" dirty="0">
                <a:solidFill>
                  <a:srgbClr val="292929"/>
                </a:solidFill>
                <a:latin typeface="Microsoft Sans Serif"/>
                <a:cs typeface="Microsoft Sans Serif"/>
              </a:rPr>
              <a:t>booster_versions </a:t>
            </a:r>
            <a:r>
              <a:rPr sz="1700" spc="-50" dirty="0">
                <a:solidFill>
                  <a:srgbClr val="292929"/>
                </a:solidFill>
                <a:latin typeface="Microsoft Sans Serif"/>
                <a:cs typeface="Microsoft Sans Serif"/>
              </a:rPr>
              <a:t>which </a:t>
            </a:r>
            <a:r>
              <a:rPr sz="1700" spc="-85" dirty="0">
                <a:solidFill>
                  <a:srgbClr val="292929"/>
                </a:solidFill>
                <a:latin typeface="Microsoft Sans Serif"/>
                <a:cs typeface="Microsoft Sans Serif"/>
              </a:rPr>
              <a:t>have</a:t>
            </a:r>
            <a:r>
              <a:rPr sz="1700" spc="30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 </a:t>
            </a:r>
            <a:r>
              <a:rPr sz="1700" spc="-25" dirty="0">
                <a:solidFill>
                  <a:srgbClr val="292929"/>
                </a:solidFill>
                <a:latin typeface="Microsoft Sans Serif"/>
                <a:cs typeface="Microsoft Sans Serif"/>
              </a:rPr>
              <a:t>the </a:t>
            </a:r>
            <a:r>
              <a:rPr sz="1700" spc="-75" dirty="0">
                <a:solidFill>
                  <a:srgbClr val="292929"/>
                </a:solidFill>
                <a:latin typeface="Microsoft Sans Serif"/>
                <a:cs typeface="Microsoft Sans Serif"/>
              </a:rPr>
              <a:t>maximum</a:t>
            </a:r>
            <a:r>
              <a:rPr sz="1700" spc="33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 </a:t>
            </a:r>
            <a:r>
              <a:rPr sz="1700" spc="-105" dirty="0">
                <a:solidFill>
                  <a:srgbClr val="292929"/>
                </a:solidFill>
                <a:latin typeface="Microsoft Sans Serif"/>
                <a:cs typeface="Microsoft Sans Serif"/>
              </a:rPr>
              <a:t>mass.</a:t>
            </a:r>
            <a:r>
              <a:rPr sz="1700" spc="265" dirty="0">
                <a:solidFill>
                  <a:srgbClr val="292929"/>
                </a:solidFill>
                <a:latin typeface="Microsoft Sans Serif"/>
                <a:cs typeface="Microsoft Sans Serif"/>
              </a:rPr>
              <a:t> </a:t>
            </a:r>
            <a:r>
              <a:rPr sz="1700" spc="-145" dirty="0">
                <a:solidFill>
                  <a:srgbClr val="292929"/>
                </a:solidFill>
                <a:latin typeface="Microsoft Sans Serif"/>
                <a:cs typeface="Microsoft Sans Serif"/>
              </a:rPr>
              <a:t>Use </a:t>
            </a:r>
            <a:r>
              <a:rPr sz="1700" spc="-46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subquery</a:t>
            </a:r>
            <a:endParaRPr sz="1700" dirty="0">
              <a:latin typeface="Microsoft Sans Serif"/>
              <a:cs typeface="Microsoft Sans Serif"/>
            </a:endParaRPr>
          </a:p>
          <a:p>
            <a:pPr marL="812800" marR="554355" lvl="1" indent="-342900">
              <a:lnSpc>
                <a:spcPts val="1939"/>
              </a:lnSpc>
              <a:spcBef>
                <a:spcPts val="509"/>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5"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failed</a:t>
            </a:r>
            <a:r>
              <a:rPr sz="1700" spc="70" dirty="0">
                <a:solidFill>
                  <a:srgbClr val="292929"/>
                </a:solidFill>
                <a:latin typeface="Microsoft Sans Serif"/>
                <a:cs typeface="Microsoft Sans Serif"/>
              </a:rPr>
              <a:t> </a:t>
            </a:r>
            <a:r>
              <a:rPr sz="1700" spc="-45" dirty="0">
                <a:solidFill>
                  <a:srgbClr val="292929"/>
                </a:solidFill>
                <a:latin typeface="Microsoft Sans Serif"/>
                <a:cs typeface="Microsoft Sans Serif"/>
              </a:rPr>
              <a:t>landing_outcomes</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ship,</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their</a:t>
            </a:r>
            <a:r>
              <a:rPr sz="1700" spc="8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versions,</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site </a:t>
            </a:r>
            <a:r>
              <a:rPr sz="1700" spc="-46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0" dirty="0">
                <a:solidFill>
                  <a:srgbClr val="292929"/>
                </a:solidFill>
                <a:latin typeface="Microsoft Sans Serif"/>
                <a:cs typeface="Microsoft Sans Serif"/>
              </a:rPr>
              <a:t> </a:t>
            </a:r>
            <a:r>
              <a:rPr sz="1700" spc="-70" dirty="0">
                <a:solidFill>
                  <a:srgbClr val="292929"/>
                </a:solidFill>
                <a:latin typeface="Microsoft Sans Serif"/>
                <a:cs typeface="Microsoft Sans Serif"/>
              </a:rPr>
              <a:t>year</a:t>
            </a:r>
            <a:r>
              <a:rPr sz="1700" spc="60" dirty="0">
                <a:solidFill>
                  <a:srgbClr val="292929"/>
                </a:solidFill>
                <a:latin typeface="Microsoft Sans Serif"/>
                <a:cs typeface="Microsoft Sans Serif"/>
              </a:rPr>
              <a:t> </a:t>
            </a:r>
            <a:r>
              <a:rPr sz="1700" spc="85" dirty="0">
                <a:solidFill>
                  <a:srgbClr val="292929"/>
                </a:solidFill>
                <a:latin typeface="Microsoft Sans Serif"/>
                <a:cs typeface="Microsoft Sans Serif"/>
              </a:rPr>
              <a:t>2015</a:t>
            </a:r>
            <a:endParaRPr sz="1700" dirty="0">
              <a:latin typeface="Microsoft Sans Serif"/>
              <a:cs typeface="Microsoft Sans Serif"/>
            </a:endParaRPr>
          </a:p>
          <a:p>
            <a:pPr marL="812800" lvl="1" indent="-343535">
              <a:spcBef>
                <a:spcPts val="270"/>
              </a:spcBef>
              <a:buFontTx/>
              <a:buAutoNum type="arabicPeriod"/>
              <a:tabLst>
                <a:tab pos="813435" algn="l"/>
              </a:tabLst>
            </a:pPr>
            <a:r>
              <a:rPr sz="1700" spc="-114" dirty="0">
                <a:solidFill>
                  <a:srgbClr val="292929"/>
                </a:solidFill>
                <a:latin typeface="Microsoft Sans Serif"/>
                <a:cs typeface="Microsoft Sans Serif"/>
              </a:rPr>
              <a:t>Rank</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count</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outcomes</a:t>
            </a:r>
            <a:r>
              <a:rPr sz="1700" spc="30" dirty="0">
                <a:solidFill>
                  <a:srgbClr val="292929"/>
                </a:solidFill>
                <a:latin typeface="Microsoft Sans Serif"/>
                <a:cs typeface="Microsoft Sans Serif"/>
              </a:rPr>
              <a:t> </a:t>
            </a:r>
            <a:r>
              <a:rPr sz="1700" spc="-85" dirty="0">
                <a:solidFill>
                  <a:srgbClr val="292929"/>
                </a:solidFill>
                <a:latin typeface="Microsoft Sans Serif"/>
                <a:cs typeface="Microsoft Sans Serif"/>
              </a:rPr>
              <a:t>(such</a:t>
            </a:r>
            <a:r>
              <a:rPr sz="1700" spc="3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Failure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(drone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ship)</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25"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70" dirty="0">
                <a:solidFill>
                  <a:srgbClr val="292929"/>
                </a:solidFill>
                <a:latin typeface="Microsoft Sans Serif"/>
                <a:cs typeface="Microsoft Sans Serif"/>
              </a:rPr>
              <a:t>pad))</a:t>
            </a:r>
            <a:r>
              <a:rPr lang="en-IN" sz="1700" spc="-7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between</a:t>
            </a:r>
            <a:r>
              <a:rPr lang="en-US" sz="1700" spc="70" dirty="0">
                <a:solidFill>
                  <a:srgbClr val="292929"/>
                </a:solidFill>
                <a:latin typeface="Microsoft Sans Serif"/>
                <a:cs typeface="Microsoft Sans Serif"/>
              </a:rPr>
              <a:t> </a:t>
            </a:r>
            <a:r>
              <a:rPr lang="en-US" sz="1700" spc="-25" dirty="0">
                <a:solidFill>
                  <a:srgbClr val="292929"/>
                </a:solidFill>
                <a:latin typeface="Microsoft Sans Serif"/>
                <a:cs typeface="Microsoft Sans Serif"/>
              </a:rPr>
              <a:t>the</a:t>
            </a:r>
            <a:r>
              <a:rPr lang="en-US" sz="1700" spc="70" dirty="0">
                <a:solidFill>
                  <a:srgbClr val="292929"/>
                </a:solidFill>
                <a:latin typeface="Microsoft Sans Serif"/>
                <a:cs typeface="Microsoft Sans Serif"/>
              </a:rPr>
              <a:t> </a:t>
            </a:r>
            <a:r>
              <a:rPr lang="en-US" sz="1700" spc="-35" dirty="0">
                <a:solidFill>
                  <a:srgbClr val="292929"/>
                </a:solidFill>
                <a:latin typeface="Microsoft Sans Serif"/>
                <a:cs typeface="Microsoft Sans Serif"/>
              </a:rPr>
              <a:t>date</a:t>
            </a:r>
            <a:r>
              <a:rPr lang="en-US" sz="1700" spc="75" dirty="0">
                <a:solidFill>
                  <a:srgbClr val="292929"/>
                </a:solidFill>
                <a:latin typeface="Microsoft Sans Serif"/>
                <a:cs typeface="Microsoft Sans Serif"/>
              </a:rPr>
              <a:t> </a:t>
            </a:r>
            <a:r>
              <a:rPr lang="en-US" sz="1700" spc="70" dirty="0">
                <a:solidFill>
                  <a:srgbClr val="292929"/>
                </a:solidFill>
                <a:latin typeface="Microsoft Sans Serif"/>
                <a:cs typeface="Microsoft Sans Serif"/>
              </a:rPr>
              <a:t>2010-06-04</a:t>
            </a:r>
            <a:r>
              <a:rPr lang="en-US" sz="1700" spc="2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and</a:t>
            </a:r>
            <a:r>
              <a:rPr lang="en-US" sz="1700" spc="6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2017-03-20,</a:t>
            </a:r>
            <a:r>
              <a:rPr lang="en-US" sz="1700" spc="25"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in</a:t>
            </a:r>
            <a:r>
              <a:rPr lang="en-US" sz="1700" spc="5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descending</a:t>
            </a:r>
            <a:r>
              <a:rPr lang="en-US" sz="1700" spc="50"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order</a:t>
            </a:r>
            <a:endParaRPr lang="en-US" sz="1700" dirty="0">
              <a:latin typeface="Microsoft Sans Serif"/>
              <a:cs typeface="Microsoft Sans Serif"/>
            </a:endParaRPr>
          </a:p>
        </p:txBody>
      </p:sp>
      <p:sp>
        <p:nvSpPr>
          <p:cNvPr id="5" name="object 5"/>
          <p:cNvSpPr txBox="1"/>
          <p:nvPr/>
        </p:nvSpPr>
        <p:spPr>
          <a:xfrm>
            <a:off x="11174044" y="6056040"/>
            <a:ext cx="364871" cy="259045"/>
          </a:xfrm>
          <a:prstGeom prst="rect">
            <a:avLst/>
          </a:prstGeom>
        </p:spPr>
        <p:txBody>
          <a:bodyPr vert="horz" wrap="square" lIns="0" tIns="12700" rIns="0" bIns="0" rtlCol="0">
            <a:spAutoFit/>
          </a:bodyPr>
          <a:lstStyle/>
          <a:p>
            <a:pPr marL="38100">
              <a:lnSpc>
                <a:spcPct val="100000"/>
              </a:lnSpc>
              <a:spcBef>
                <a:spcPts val="100"/>
              </a:spcBef>
            </a:pPr>
            <a:r>
              <a:rPr sz="2400" spc="97" baseline="8680" dirty="0">
                <a:solidFill>
                  <a:srgbClr val="1C7CDB"/>
                </a:solidFill>
                <a:latin typeface="Microsoft Sans Serif"/>
                <a:cs typeface="Microsoft Sans Serif"/>
              </a:rPr>
              <a:t>13</a:t>
            </a:r>
            <a:endParaRPr sz="2400" baseline="8680" dirty="0">
              <a:latin typeface="Microsoft Sans Serif"/>
              <a:cs typeface="Microsoft Sans Serif"/>
            </a:endParaRPr>
          </a:p>
        </p:txBody>
      </p:sp>
      <p:sp>
        <p:nvSpPr>
          <p:cNvPr id="9" name="object 6">
            <a:extLst>
              <a:ext uri="{FF2B5EF4-FFF2-40B4-BE49-F238E27FC236}">
                <a16:creationId xmlns:a16="http://schemas.microsoft.com/office/drawing/2014/main" id="{057F249C-79B9-C4B7-D4ED-B574B087E547}"/>
              </a:ext>
            </a:extLst>
          </p:cNvPr>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377319"/>
            <a:ext cx="11430000" cy="4812215"/>
          </a:xfrm>
          <a:prstGeom prst="rect">
            <a:avLst/>
          </a:prstGeom>
        </p:spPr>
        <p:txBody>
          <a:bodyPr vert="horz" wrap="square" lIns="0" tIns="71755" rIns="0" bIns="0" numCol="2" rtlCol="0">
            <a:spAutoFit/>
          </a:bodyPr>
          <a:lstStyle/>
          <a:p>
            <a:pPr marL="241300" marR="483234" indent="-228600" algn="just">
              <a:lnSpc>
                <a:spcPts val="1920"/>
              </a:lnSpc>
              <a:spcBef>
                <a:spcPts val="565"/>
              </a:spcBef>
              <a:buFont typeface="Arial MT"/>
              <a:buChar char="•"/>
              <a:tabLst>
                <a:tab pos="241300" algn="l"/>
              </a:tabLst>
            </a:pPr>
            <a:r>
              <a:rPr sz="1400" dirty="0">
                <a:solidFill>
                  <a:srgbClr val="292929"/>
                </a:solidFill>
                <a:latin typeface="Microsoft Sans Serif"/>
                <a:cs typeface="Microsoft Sans Serif"/>
              </a:rPr>
              <a:t>Folium interactive map helps analyze geospatial data to perform more interactive visual  analytics and better understand factors such location and proximity of launch sites that  impact launch success rate.</a:t>
            </a:r>
            <a:endParaRPr sz="1400" dirty="0">
              <a:latin typeface="Microsoft Sans Serif"/>
              <a:cs typeface="Microsoft Sans Serif"/>
            </a:endParaRPr>
          </a:p>
          <a:p>
            <a:pPr marL="241300" indent="-228600" algn="just">
              <a:lnSpc>
                <a:spcPct val="100000"/>
              </a:lnSpc>
              <a:spcBef>
                <a:spcPts val="944"/>
              </a:spcBef>
              <a:buFont typeface="Arial MT"/>
              <a:buChar char="•"/>
              <a:tabLst>
                <a:tab pos="241300" algn="l"/>
              </a:tabLst>
            </a:pPr>
            <a:r>
              <a:rPr sz="1400" dirty="0">
                <a:solidFill>
                  <a:srgbClr val="292929"/>
                </a:solidFill>
                <a:latin typeface="Microsoft Sans Serif"/>
                <a:cs typeface="Microsoft Sans Serif"/>
              </a:rPr>
              <a:t>Following map object were created and added to the map:</a:t>
            </a:r>
            <a:endParaRPr sz="1400" dirty="0">
              <a:latin typeface="Microsoft Sans Serif"/>
              <a:cs typeface="Microsoft Sans Serif"/>
            </a:endParaRPr>
          </a:p>
          <a:p>
            <a:pPr marL="698500" lvl="1" indent="-229235" algn="just">
              <a:lnSpc>
                <a:spcPct val="100000"/>
              </a:lnSpc>
              <a:spcBef>
                <a:spcPts val="994"/>
              </a:spcBef>
              <a:buFont typeface="Arial MT"/>
              <a:buChar char="•"/>
              <a:tabLst>
                <a:tab pos="699135" algn="l"/>
              </a:tabLst>
            </a:pPr>
            <a:r>
              <a:rPr sz="1400" dirty="0">
                <a:solidFill>
                  <a:srgbClr val="292929"/>
                </a:solidFill>
                <a:latin typeface="Microsoft Sans Serif"/>
                <a:cs typeface="Microsoft Sans Serif"/>
              </a:rPr>
              <a:t>Mark all launch sites on the map. This allowed to visually see the launch sites on the map.</a:t>
            </a:r>
            <a:endParaRPr sz="1400" dirty="0">
              <a:latin typeface="Microsoft Sans Serif"/>
              <a:cs typeface="Microsoft Sans Serif"/>
            </a:endParaRPr>
          </a:p>
          <a:p>
            <a:pPr marL="1155700" lvl="2" indent="-229235">
              <a:lnSpc>
                <a:spcPct val="100000"/>
              </a:lnSpc>
              <a:spcBef>
                <a:spcPts val="1110"/>
              </a:spcBef>
              <a:buFont typeface="Arial MT"/>
              <a:buChar char="•"/>
              <a:tabLst>
                <a:tab pos="1155700" algn="l"/>
                <a:tab pos="1156335" algn="l"/>
              </a:tabLst>
            </a:pPr>
            <a:r>
              <a:rPr sz="1400" dirty="0">
                <a:solidFill>
                  <a:srgbClr val="292929"/>
                </a:solidFill>
                <a:latin typeface="Microsoft Sans Serif"/>
                <a:cs typeface="Microsoft Sans Serif"/>
              </a:rPr>
              <a:t>Added ‘folium.circle’ and ‘folium.marker’ to highlight circle area with a text label over each launch site.</a:t>
            </a:r>
            <a:endParaRPr sz="1400" dirty="0">
              <a:latin typeface="Microsoft Sans Serif"/>
              <a:cs typeface="Microsoft Sans Serif"/>
            </a:endParaRPr>
          </a:p>
          <a:p>
            <a:pPr marL="698500" lvl="1" indent="-229235" algn="just">
              <a:lnSpc>
                <a:spcPct val="100000"/>
              </a:lnSpc>
              <a:spcBef>
                <a:spcPts val="980"/>
              </a:spcBef>
              <a:buFont typeface="Arial MT"/>
              <a:buChar char="•"/>
              <a:tabLst>
                <a:tab pos="699135" algn="l"/>
              </a:tabLst>
            </a:pPr>
            <a:r>
              <a:rPr sz="1400" dirty="0">
                <a:solidFill>
                  <a:srgbClr val="292929"/>
                </a:solidFill>
                <a:latin typeface="Microsoft Sans Serif"/>
                <a:cs typeface="Microsoft Sans Serif"/>
              </a:rPr>
              <a:t>Added a ‘MarkerCluster()’ to show launch success (green) and failure (red) markers for each launch site.</a:t>
            </a:r>
            <a:endParaRPr sz="1400" dirty="0">
              <a:latin typeface="Microsoft Sans Serif"/>
              <a:cs typeface="Microsoft Sans Serif"/>
            </a:endParaRPr>
          </a:p>
          <a:p>
            <a:pPr marL="698500" lvl="1" indent="-229235" algn="just">
              <a:lnSpc>
                <a:spcPct val="150000"/>
              </a:lnSpc>
              <a:spcBef>
                <a:spcPts val="985"/>
              </a:spcBef>
              <a:buFont typeface="Arial MT"/>
              <a:buChar char="•"/>
              <a:tabLst>
                <a:tab pos="699135" algn="l"/>
              </a:tabLst>
            </a:pPr>
            <a:r>
              <a:rPr sz="1400" dirty="0">
                <a:solidFill>
                  <a:srgbClr val="292929"/>
                </a:solidFill>
                <a:latin typeface="Microsoft Sans Serif"/>
                <a:cs typeface="Microsoft Sans Serif"/>
              </a:rPr>
              <a:t>Calculated distances between a launch site to its proximities (e.g., coastline, railroad, highway, city)</a:t>
            </a:r>
            <a:endParaRPr lang="en-IN" sz="1400" dirty="0">
              <a:solidFill>
                <a:srgbClr val="292929"/>
              </a:solidFill>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‘MousePosition() to get coordinate for a mouse position over a point on the map</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‘folium.Marker()’ to display distance (in KM) on the point on the map (e.g., coastline, railroad, highway, city)</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‘folium.Polyline()’ to draw a line between the point on the map and the launch site</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Repeated steps above to add markers and draw lines between launch sites and proximities – coastline, railroad, highway, city)</a:t>
            </a:r>
            <a:endParaRPr sz="1400" dirty="0">
              <a:latin typeface="Microsoft Sans Serif"/>
              <a:cs typeface="Microsoft Sans Serif"/>
            </a:endParaRPr>
          </a:p>
          <a:p>
            <a:pPr marL="698500" lvl="1" indent="-228600">
              <a:spcBef>
                <a:spcPts val="894"/>
              </a:spcBef>
              <a:buFont typeface="Arial MT"/>
              <a:buChar char="•"/>
              <a:tabLst>
                <a:tab pos="241300" algn="l"/>
                <a:tab pos="358775" algn="l"/>
              </a:tabLst>
            </a:pPr>
            <a:r>
              <a:rPr sz="1400" dirty="0">
                <a:solidFill>
                  <a:srgbClr val="292929"/>
                </a:solidFill>
                <a:latin typeface="Microsoft Sans Serif"/>
                <a:cs typeface="Microsoft Sans Serif"/>
              </a:rPr>
              <a:t>Building the Interactive Map with Folium helped answered following questions:</a:t>
            </a:r>
            <a:endParaRPr sz="1400" dirty="0">
              <a:latin typeface="Microsoft Sans Serif"/>
              <a:cs typeface="Microsoft Sans Serif"/>
            </a:endParaRPr>
          </a:p>
          <a:p>
            <a:pPr marL="1155700" lvl="2" indent="-229235">
              <a:spcBef>
                <a:spcPts val="204"/>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railways? </a:t>
            </a:r>
            <a:endParaRPr lang="en-IN" sz="1400" dirty="0">
              <a:solidFill>
                <a:srgbClr val="292929"/>
              </a:solidFill>
              <a:latin typeface="Microsoft Sans Serif"/>
              <a:cs typeface="Microsoft Sans Serif"/>
            </a:endParaRPr>
          </a:p>
          <a:p>
            <a:pPr marL="1612900" lvl="3" indent="-229235">
              <a:spcBef>
                <a:spcPts val="204"/>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highways?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0"/>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coastline? </a:t>
            </a:r>
            <a:endParaRPr lang="en-IN" sz="1400" dirty="0">
              <a:solidFill>
                <a:srgbClr val="292929"/>
              </a:solidFill>
              <a:latin typeface="Microsoft Sans Serif"/>
              <a:cs typeface="Microsoft Sans Serif"/>
            </a:endParaRPr>
          </a:p>
          <a:p>
            <a:pPr marL="1612900" lvl="3" indent="-229235">
              <a:spcBef>
                <a:spcPts val="190"/>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Do launch sites keep certain distance away from cities?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p:txBody>
      </p:sp>
      <p:sp>
        <p:nvSpPr>
          <p:cNvPr id="4" name="object 4"/>
          <p:cNvSpPr txBox="1"/>
          <p:nvPr/>
        </p:nvSpPr>
        <p:spPr>
          <a:xfrm>
            <a:off x="10484866" y="586422"/>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3" name="object 3"/>
          <p:cNvSpPr txBox="1">
            <a:spLocks noGrp="1"/>
          </p:cNvSpPr>
          <p:nvPr>
            <p:ph type="title"/>
          </p:nvPr>
        </p:nvSpPr>
        <p:spPr>
          <a:xfrm>
            <a:off x="533400" y="457200"/>
            <a:ext cx="7351395"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30" dirty="0"/>
              <a:t> </a:t>
            </a:r>
            <a:r>
              <a:rPr spc="-175" dirty="0"/>
              <a:t>an</a:t>
            </a:r>
            <a:r>
              <a:rPr spc="125" dirty="0"/>
              <a:t> </a:t>
            </a:r>
            <a:r>
              <a:rPr spc="-85" dirty="0"/>
              <a:t>Interactive</a:t>
            </a:r>
            <a:r>
              <a:rPr spc="125" dirty="0"/>
              <a:t> </a:t>
            </a:r>
            <a:r>
              <a:rPr spc="-140" dirty="0"/>
              <a:t>Map</a:t>
            </a:r>
            <a:r>
              <a:rPr spc="130" dirty="0"/>
              <a:t> </a:t>
            </a:r>
            <a:r>
              <a:rPr dirty="0"/>
              <a:t>with</a:t>
            </a:r>
            <a:r>
              <a:rPr spc="135" dirty="0"/>
              <a:t> </a:t>
            </a:r>
            <a:r>
              <a:rPr spc="-90" dirty="0"/>
              <a:t>Folium</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14</a:t>
            </a:fld>
            <a:endParaRPr spc="7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382811"/>
            <a:ext cx="11104753" cy="4666021"/>
          </a:xfrm>
          <a:prstGeom prst="rect">
            <a:avLst/>
          </a:prstGeom>
        </p:spPr>
        <p:txBody>
          <a:bodyPr vert="horz" wrap="square" lIns="0" tIns="71755" rIns="0" bIns="0" rtlCol="0">
            <a:spAutoFit/>
          </a:bodyPr>
          <a:lstStyle/>
          <a:p>
            <a:pPr marL="241300" marR="40640" indent="-228600">
              <a:spcBef>
                <a:spcPts val="900"/>
              </a:spcBef>
              <a:buFont typeface="Arial MT"/>
              <a:buChar char="•"/>
              <a:tabLst>
                <a:tab pos="240665" algn="l"/>
                <a:tab pos="241300" algn="l"/>
              </a:tabLst>
            </a:pPr>
            <a:r>
              <a:rPr sz="1600" spc="-10" dirty="0">
                <a:latin typeface="Microsoft Sans Serif"/>
                <a:cs typeface="Microsoft Sans Serif"/>
              </a:rPr>
              <a:t>Built</a:t>
            </a:r>
            <a:r>
              <a:rPr sz="1600" spc="65" dirty="0">
                <a:latin typeface="Microsoft Sans Serif"/>
                <a:cs typeface="Microsoft Sans Serif"/>
              </a:rPr>
              <a:t> </a:t>
            </a:r>
            <a:r>
              <a:rPr sz="1600" spc="-130" dirty="0">
                <a:latin typeface="Microsoft Sans Serif"/>
                <a:cs typeface="Microsoft Sans Serif"/>
              </a:rPr>
              <a:t>a</a:t>
            </a:r>
            <a:r>
              <a:rPr sz="1600" spc="60" dirty="0">
                <a:latin typeface="Microsoft Sans Serif"/>
                <a:cs typeface="Microsoft Sans Serif"/>
              </a:rPr>
              <a:t> </a:t>
            </a:r>
            <a:r>
              <a:rPr sz="1600" spc="-30" dirty="0">
                <a:latin typeface="Microsoft Sans Serif"/>
                <a:cs typeface="Microsoft Sans Serif"/>
              </a:rPr>
              <a:t>Plotly</a:t>
            </a:r>
            <a:r>
              <a:rPr sz="1600" spc="50" dirty="0">
                <a:latin typeface="Microsoft Sans Serif"/>
                <a:cs typeface="Microsoft Sans Serif"/>
              </a:rPr>
              <a:t> </a:t>
            </a:r>
            <a:r>
              <a:rPr sz="1600" spc="-95" dirty="0">
                <a:latin typeface="Microsoft Sans Serif"/>
                <a:cs typeface="Microsoft Sans Serif"/>
              </a:rPr>
              <a:t>Dash</a:t>
            </a:r>
            <a:r>
              <a:rPr sz="1600" spc="60" dirty="0">
                <a:latin typeface="Microsoft Sans Serif"/>
                <a:cs typeface="Microsoft Sans Serif"/>
              </a:rPr>
              <a:t> </a:t>
            </a:r>
            <a:r>
              <a:rPr sz="1600" spc="-50" dirty="0">
                <a:latin typeface="Microsoft Sans Serif"/>
                <a:cs typeface="Microsoft Sans Serif"/>
              </a:rPr>
              <a:t>web</a:t>
            </a:r>
            <a:r>
              <a:rPr sz="1600" spc="60" dirty="0">
                <a:latin typeface="Microsoft Sans Serif"/>
                <a:cs typeface="Microsoft Sans Serif"/>
              </a:rPr>
              <a:t> </a:t>
            </a:r>
            <a:r>
              <a:rPr sz="1600" spc="-30" dirty="0">
                <a:latin typeface="Microsoft Sans Serif"/>
                <a:cs typeface="Microsoft Sans Serif"/>
              </a:rPr>
              <a:t>application</a:t>
            </a:r>
            <a:r>
              <a:rPr sz="1600" spc="25" dirty="0">
                <a:latin typeface="Microsoft Sans Serif"/>
                <a:cs typeface="Microsoft Sans Serif"/>
              </a:rPr>
              <a:t> </a:t>
            </a:r>
            <a:r>
              <a:rPr sz="1600" spc="40" dirty="0">
                <a:latin typeface="Microsoft Sans Serif"/>
                <a:cs typeface="Microsoft Sans Serif"/>
              </a:rPr>
              <a:t>to</a:t>
            </a:r>
            <a:r>
              <a:rPr sz="1600" spc="70" dirty="0">
                <a:latin typeface="Microsoft Sans Serif"/>
                <a:cs typeface="Microsoft Sans Serif"/>
              </a:rPr>
              <a:t> </a:t>
            </a:r>
            <a:r>
              <a:rPr sz="1600" spc="-25" dirty="0">
                <a:latin typeface="Microsoft Sans Serif"/>
                <a:cs typeface="Microsoft Sans Serif"/>
              </a:rPr>
              <a:t>perform</a:t>
            </a:r>
            <a:r>
              <a:rPr sz="1600" spc="60" dirty="0">
                <a:latin typeface="Microsoft Sans Serif"/>
                <a:cs typeface="Microsoft Sans Serif"/>
              </a:rPr>
              <a:t> </a:t>
            </a:r>
            <a:r>
              <a:rPr sz="1600" spc="-35" dirty="0">
                <a:latin typeface="Microsoft Sans Serif"/>
                <a:cs typeface="Microsoft Sans Serif"/>
              </a:rPr>
              <a:t>interactive</a:t>
            </a:r>
            <a:r>
              <a:rPr sz="1600" spc="50" dirty="0">
                <a:latin typeface="Microsoft Sans Serif"/>
                <a:cs typeface="Microsoft Sans Serif"/>
              </a:rPr>
              <a:t> </a:t>
            </a:r>
            <a:r>
              <a:rPr sz="1600" spc="-55" dirty="0">
                <a:latin typeface="Microsoft Sans Serif"/>
                <a:cs typeface="Microsoft Sans Serif"/>
              </a:rPr>
              <a:t>visual</a:t>
            </a:r>
            <a:r>
              <a:rPr sz="1600" spc="55" dirty="0">
                <a:latin typeface="Microsoft Sans Serif"/>
                <a:cs typeface="Microsoft Sans Serif"/>
              </a:rPr>
              <a:t> </a:t>
            </a:r>
            <a:r>
              <a:rPr sz="1600" spc="-60" dirty="0">
                <a:latin typeface="Microsoft Sans Serif"/>
                <a:cs typeface="Microsoft Sans Serif"/>
              </a:rPr>
              <a:t>analytics</a:t>
            </a:r>
            <a:r>
              <a:rPr sz="1600" spc="30" dirty="0">
                <a:latin typeface="Microsoft Sans Serif"/>
                <a:cs typeface="Microsoft Sans Serif"/>
              </a:rPr>
              <a:t> </a:t>
            </a:r>
            <a:r>
              <a:rPr sz="1600" spc="-30" dirty="0">
                <a:latin typeface="Microsoft Sans Serif"/>
                <a:cs typeface="Microsoft Sans Serif"/>
              </a:rPr>
              <a:t>on</a:t>
            </a:r>
            <a:r>
              <a:rPr sz="1600" spc="65" dirty="0">
                <a:latin typeface="Microsoft Sans Serif"/>
                <a:cs typeface="Microsoft Sans Serif"/>
              </a:rPr>
              <a:t> </a:t>
            </a:r>
            <a:r>
              <a:rPr sz="1600" spc="-135" dirty="0">
                <a:latin typeface="Microsoft Sans Serif"/>
                <a:cs typeface="Microsoft Sans Serif"/>
              </a:rPr>
              <a:t>SpaceX</a:t>
            </a:r>
            <a:r>
              <a:rPr sz="1600" spc="50" dirty="0">
                <a:latin typeface="Microsoft Sans Serif"/>
                <a:cs typeface="Microsoft Sans Serif"/>
              </a:rPr>
              <a:t> </a:t>
            </a:r>
            <a:r>
              <a:rPr sz="1600" spc="-65" dirty="0">
                <a:latin typeface="Microsoft Sans Serif"/>
                <a:cs typeface="Microsoft Sans Serif"/>
              </a:rPr>
              <a:t>launch </a:t>
            </a:r>
            <a:r>
              <a:rPr sz="1600" spc="-515" dirty="0">
                <a:latin typeface="Microsoft Sans Serif"/>
                <a:cs typeface="Microsoft Sans Serif"/>
              </a:rPr>
              <a:t> </a:t>
            </a:r>
            <a:r>
              <a:rPr sz="1600" spc="-40" dirty="0">
                <a:latin typeface="Microsoft Sans Serif"/>
                <a:cs typeface="Microsoft Sans Serif"/>
              </a:rPr>
              <a:t>data</a:t>
            </a:r>
            <a:r>
              <a:rPr sz="1600" spc="40" dirty="0">
                <a:latin typeface="Microsoft Sans Serif"/>
                <a:cs typeface="Microsoft Sans Serif"/>
              </a:rPr>
              <a:t> </a:t>
            </a:r>
            <a:r>
              <a:rPr sz="1600" spc="-15" dirty="0">
                <a:latin typeface="Microsoft Sans Serif"/>
                <a:cs typeface="Microsoft Sans Serif"/>
              </a:rPr>
              <a:t>in</a:t>
            </a:r>
            <a:r>
              <a:rPr sz="1600" spc="75" dirty="0">
                <a:latin typeface="Microsoft Sans Serif"/>
                <a:cs typeface="Microsoft Sans Serif"/>
              </a:rPr>
              <a:t> </a:t>
            </a:r>
            <a:r>
              <a:rPr sz="1600" spc="-45" dirty="0">
                <a:latin typeface="Microsoft Sans Serif"/>
                <a:cs typeface="Microsoft Sans Serif"/>
              </a:rPr>
              <a:t>real-time.</a:t>
            </a:r>
            <a:r>
              <a:rPr sz="1600" spc="35" dirty="0">
                <a:latin typeface="Microsoft Sans Serif"/>
                <a:cs typeface="Microsoft Sans Serif"/>
              </a:rPr>
              <a:t> </a:t>
            </a:r>
            <a:r>
              <a:rPr sz="1600" spc="-30" dirty="0">
                <a:latin typeface="Microsoft Sans Serif"/>
                <a:cs typeface="Microsoft Sans Serif"/>
              </a:rPr>
              <a:t>Added</a:t>
            </a:r>
            <a:r>
              <a:rPr sz="1600" spc="60" dirty="0">
                <a:latin typeface="Microsoft Sans Serif"/>
                <a:cs typeface="Microsoft Sans Serif"/>
              </a:rPr>
              <a:t> </a:t>
            </a:r>
            <a:r>
              <a:rPr sz="1600" spc="-85" dirty="0">
                <a:latin typeface="Microsoft Sans Serif"/>
                <a:cs typeface="Microsoft Sans Serif"/>
              </a:rPr>
              <a:t>Launch</a:t>
            </a:r>
            <a:r>
              <a:rPr sz="1600" spc="50" dirty="0">
                <a:latin typeface="Microsoft Sans Serif"/>
                <a:cs typeface="Microsoft Sans Serif"/>
              </a:rPr>
              <a:t> </a:t>
            </a:r>
            <a:r>
              <a:rPr sz="1600" spc="-65" dirty="0">
                <a:latin typeface="Microsoft Sans Serif"/>
                <a:cs typeface="Microsoft Sans Serif"/>
              </a:rPr>
              <a:t>Site</a:t>
            </a:r>
            <a:r>
              <a:rPr sz="1600" spc="65" dirty="0">
                <a:latin typeface="Microsoft Sans Serif"/>
                <a:cs typeface="Microsoft Sans Serif"/>
              </a:rPr>
              <a:t> </a:t>
            </a:r>
            <a:r>
              <a:rPr sz="1600" spc="-25" dirty="0">
                <a:latin typeface="Microsoft Sans Serif"/>
                <a:cs typeface="Microsoft Sans Serif"/>
              </a:rPr>
              <a:t>Drop-down,</a:t>
            </a:r>
            <a:r>
              <a:rPr sz="1600" spc="35" dirty="0">
                <a:latin typeface="Microsoft Sans Serif"/>
                <a:cs typeface="Microsoft Sans Serif"/>
              </a:rPr>
              <a:t> </a:t>
            </a:r>
            <a:r>
              <a:rPr sz="1600" spc="-100" dirty="0">
                <a:latin typeface="Microsoft Sans Serif"/>
                <a:cs typeface="Microsoft Sans Serif"/>
              </a:rPr>
              <a:t>Pie</a:t>
            </a:r>
            <a:r>
              <a:rPr sz="1600" spc="60" dirty="0">
                <a:latin typeface="Microsoft Sans Serif"/>
                <a:cs typeface="Microsoft Sans Serif"/>
              </a:rPr>
              <a:t> </a:t>
            </a:r>
            <a:r>
              <a:rPr sz="1600" spc="-75" dirty="0">
                <a:latin typeface="Microsoft Sans Serif"/>
                <a:cs typeface="Microsoft Sans Serif"/>
              </a:rPr>
              <a:t>Chart,</a:t>
            </a:r>
            <a:r>
              <a:rPr sz="1600" spc="65" dirty="0">
                <a:latin typeface="Microsoft Sans Serif"/>
                <a:cs typeface="Microsoft Sans Serif"/>
              </a:rPr>
              <a:t> </a:t>
            </a:r>
            <a:r>
              <a:rPr sz="1600" spc="-80" dirty="0">
                <a:latin typeface="Microsoft Sans Serif"/>
                <a:cs typeface="Microsoft Sans Serif"/>
              </a:rPr>
              <a:t>Payload</a:t>
            </a:r>
            <a:r>
              <a:rPr sz="1600" spc="30" dirty="0">
                <a:latin typeface="Microsoft Sans Serif"/>
                <a:cs typeface="Microsoft Sans Serif"/>
              </a:rPr>
              <a:t> </a:t>
            </a:r>
            <a:r>
              <a:rPr sz="1600" spc="-55" dirty="0">
                <a:latin typeface="Microsoft Sans Serif"/>
                <a:cs typeface="Microsoft Sans Serif"/>
              </a:rPr>
              <a:t>range</a:t>
            </a:r>
            <a:r>
              <a:rPr sz="1600" spc="50" dirty="0">
                <a:latin typeface="Microsoft Sans Serif"/>
                <a:cs typeface="Microsoft Sans Serif"/>
              </a:rPr>
              <a:t> </a:t>
            </a:r>
            <a:r>
              <a:rPr sz="1600" spc="-45" dirty="0">
                <a:latin typeface="Microsoft Sans Serif"/>
                <a:cs typeface="Microsoft Sans Serif"/>
              </a:rPr>
              <a:t>slide,</a:t>
            </a:r>
            <a:r>
              <a:rPr sz="1600" spc="55" dirty="0">
                <a:latin typeface="Microsoft Sans Serif"/>
                <a:cs typeface="Microsoft Sans Serif"/>
              </a:rPr>
              <a:t> </a:t>
            </a:r>
            <a:r>
              <a:rPr sz="1600" spc="-60" dirty="0">
                <a:latin typeface="Microsoft Sans Serif"/>
                <a:cs typeface="Microsoft Sans Serif"/>
              </a:rPr>
              <a:t>and</a:t>
            </a:r>
            <a:r>
              <a:rPr sz="1600" spc="50" dirty="0">
                <a:latin typeface="Microsoft Sans Serif"/>
                <a:cs typeface="Microsoft Sans Serif"/>
              </a:rPr>
              <a:t> </a:t>
            </a:r>
            <a:r>
              <a:rPr sz="1600" spc="-130" dirty="0">
                <a:latin typeface="Microsoft Sans Serif"/>
                <a:cs typeface="Microsoft Sans Serif"/>
              </a:rPr>
              <a:t>a </a:t>
            </a:r>
            <a:r>
              <a:rPr sz="1600" spc="-125" dirty="0">
                <a:latin typeface="Microsoft Sans Serif"/>
                <a:cs typeface="Microsoft Sans Serif"/>
              </a:rPr>
              <a:t> </a:t>
            </a:r>
            <a:r>
              <a:rPr sz="1600" spc="-60" dirty="0">
                <a:latin typeface="Microsoft Sans Serif"/>
                <a:cs typeface="Microsoft Sans Serif"/>
              </a:rPr>
              <a:t>Scatter</a:t>
            </a:r>
            <a:r>
              <a:rPr sz="1600" spc="45" dirty="0">
                <a:latin typeface="Microsoft Sans Serif"/>
                <a:cs typeface="Microsoft Sans Serif"/>
              </a:rPr>
              <a:t> </a:t>
            </a:r>
            <a:r>
              <a:rPr sz="1600" spc="-40" dirty="0">
                <a:latin typeface="Microsoft Sans Serif"/>
                <a:cs typeface="Microsoft Sans Serif"/>
              </a:rPr>
              <a:t>chart</a:t>
            </a:r>
            <a:r>
              <a:rPr sz="1600" spc="55" dirty="0">
                <a:latin typeface="Microsoft Sans Serif"/>
                <a:cs typeface="Microsoft Sans Serif"/>
              </a:rPr>
              <a:t> </a:t>
            </a:r>
            <a:r>
              <a:rPr sz="1600" spc="40" dirty="0">
                <a:latin typeface="Microsoft Sans Serif"/>
                <a:cs typeface="Microsoft Sans Serif"/>
              </a:rPr>
              <a:t>to</a:t>
            </a:r>
            <a:r>
              <a:rPr sz="1600" spc="65" dirty="0">
                <a:latin typeface="Microsoft Sans Serif"/>
                <a:cs typeface="Microsoft Sans Serif"/>
              </a:rPr>
              <a:t> </a:t>
            </a:r>
            <a:r>
              <a:rPr sz="1600" spc="-30" dirty="0">
                <a:latin typeface="Microsoft Sans Serif"/>
                <a:cs typeface="Microsoft Sans Serif"/>
              </a:rPr>
              <a:t>the</a:t>
            </a:r>
            <a:r>
              <a:rPr sz="1600" spc="60" dirty="0">
                <a:latin typeface="Microsoft Sans Serif"/>
                <a:cs typeface="Microsoft Sans Serif"/>
              </a:rPr>
              <a:t> </a:t>
            </a:r>
            <a:r>
              <a:rPr sz="1600" spc="-55" dirty="0">
                <a:latin typeface="Microsoft Sans Serif"/>
                <a:cs typeface="Microsoft Sans Serif"/>
              </a:rPr>
              <a:t>Dashboard.</a:t>
            </a:r>
            <a:endParaRPr sz="1600" dirty="0">
              <a:latin typeface="Microsoft Sans Serif"/>
              <a:cs typeface="Microsoft Sans Serif"/>
            </a:endParaRPr>
          </a:p>
          <a:p>
            <a:pPr marL="812800" marR="374015" lvl="1" indent="-342900">
              <a:spcBef>
                <a:spcPts val="900"/>
              </a:spcBef>
              <a:buAutoNum type="arabicPeriod"/>
              <a:tabLst>
                <a:tab pos="812165" algn="l"/>
                <a:tab pos="813435" algn="l"/>
              </a:tabLst>
            </a:pPr>
            <a:r>
              <a:rPr sz="1400" spc="-25" dirty="0">
                <a:latin typeface="Microsoft Sans Serif"/>
                <a:cs typeface="Microsoft Sans Serif"/>
              </a:rPr>
              <a:t>Added </a:t>
            </a:r>
            <a:r>
              <a:rPr sz="1400" spc="-114" dirty="0">
                <a:latin typeface="Microsoft Sans Serif"/>
                <a:cs typeface="Microsoft Sans Serif"/>
              </a:rPr>
              <a:t>a</a:t>
            </a:r>
            <a:r>
              <a:rPr sz="1400" spc="-110" dirty="0">
                <a:latin typeface="Microsoft Sans Serif"/>
                <a:cs typeface="Microsoft Sans Serif"/>
              </a:rPr>
              <a:t> </a:t>
            </a:r>
            <a:r>
              <a:rPr sz="1400" spc="-75" dirty="0">
                <a:latin typeface="Microsoft Sans Serif"/>
                <a:cs typeface="Microsoft Sans Serif"/>
              </a:rPr>
              <a:t>Launch</a:t>
            </a:r>
            <a:r>
              <a:rPr sz="1400" spc="-70" dirty="0">
                <a:latin typeface="Microsoft Sans Serif"/>
                <a:cs typeface="Microsoft Sans Serif"/>
              </a:rPr>
              <a:t> </a:t>
            </a:r>
            <a:r>
              <a:rPr sz="1400" spc="-60" dirty="0">
                <a:latin typeface="Microsoft Sans Serif"/>
                <a:cs typeface="Microsoft Sans Serif"/>
              </a:rPr>
              <a:t>Site</a:t>
            </a:r>
            <a:r>
              <a:rPr sz="1400" spc="-55" dirty="0">
                <a:latin typeface="Microsoft Sans Serif"/>
                <a:cs typeface="Microsoft Sans Serif"/>
              </a:rPr>
              <a:t> </a:t>
            </a:r>
            <a:r>
              <a:rPr sz="1400" spc="-15" dirty="0">
                <a:latin typeface="Microsoft Sans Serif"/>
                <a:cs typeface="Microsoft Sans Serif"/>
              </a:rPr>
              <a:t>Drop-down </a:t>
            </a:r>
            <a:r>
              <a:rPr sz="1400" spc="-20" dirty="0">
                <a:latin typeface="Microsoft Sans Serif"/>
                <a:cs typeface="Microsoft Sans Serif"/>
              </a:rPr>
              <a:t>Input </a:t>
            </a:r>
            <a:r>
              <a:rPr sz="1400" spc="-35" dirty="0">
                <a:latin typeface="Microsoft Sans Serif"/>
                <a:cs typeface="Microsoft Sans Serif"/>
              </a:rPr>
              <a:t>component </a:t>
            </a:r>
            <a:r>
              <a:rPr sz="1400" spc="30" dirty="0">
                <a:latin typeface="Microsoft Sans Serif"/>
                <a:cs typeface="Microsoft Sans Serif"/>
              </a:rPr>
              <a:t>to </a:t>
            </a:r>
            <a:r>
              <a:rPr sz="1400" spc="-25" dirty="0">
                <a:latin typeface="Microsoft Sans Serif"/>
                <a:cs typeface="Microsoft Sans Serif"/>
              </a:rPr>
              <a:t>the </a:t>
            </a:r>
            <a:r>
              <a:rPr sz="1400" spc="-40" dirty="0">
                <a:latin typeface="Microsoft Sans Serif"/>
                <a:cs typeface="Microsoft Sans Serif"/>
              </a:rPr>
              <a:t>dashboard </a:t>
            </a:r>
            <a:r>
              <a:rPr sz="1400" spc="30" dirty="0">
                <a:latin typeface="Microsoft Sans Serif"/>
                <a:cs typeface="Microsoft Sans Serif"/>
              </a:rPr>
              <a:t>to </a:t>
            </a:r>
            <a:r>
              <a:rPr sz="1400" spc="-15" dirty="0">
                <a:latin typeface="Microsoft Sans Serif"/>
                <a:cs typeface="Microsoft Sans Serif"/>
              </a:rPr>
              <a:t>provide </a:t>
            </a:r>
            <a:r>
              <a:rPr sz="1400" spc="-75" dirty="0">
                <a:latin typeface="Microsoft Sans Serif"/>
                <a:cs typeface="Microsoft Sans Serif"/>
              </a:rPr>
              <a:t>an</a:t>
            </a:r>
            <a:r>
              <a:rPr sz="1400" spc="-70" dirty="0">
                <a:latin typeface="Microsoft Sans Serif"/>
                <a:cs typeface="Microsoft Sans Serif"/>
              </a:rPr>
              <a:t> </a:t>
            </a:r>
            <a:r>
              <a:rPr sz="1400" spc="-10" dirty="0">
                <a:latin typeface="Microsoft Sans Serif"/>
                <a:cs typeface="Microsoft Sans Serif"/>
              </a:rPr>
              <a:t>ability </a:t>
            </a:r>
            <a:r>
              <a:rPr sz="1400" spc="30" dirty="0">
                <a:latin typeface="Microsoft Sans Serif"/>
                <a:cs typeface="Microsoft Sans Serif"/>
              </a:rPr>
              <a:t>to </a:t>
            </a:r>
            <a:r>
              <a:rPr sz="1400" spc="5" dirty="0">
                <a:latin typeface="Microsoft Sans Serif"/>
                <a:cs typeface="Microsoft Sans Serif"/>
              </a:rPr>
              <a:t>filter </a:t>
            </a:r>
            <a:r>
              <a:rPr sz="1400" spc="-440" dirty="0">
                <a:latin typeface="Microsoft Sans Serif"/>
                <a:cs typeface="Microsoft Sans Serif"/>
              </a:rPr>
              <a:t> </a:t>
            </a:r>
            <a:r>
              <a:rPr sz="1400" spc="-45" dirty="0">
                <a:latin typeface="Microsoft Sans Serif"/>
                <a:cs typeface="Microsoft Sans Serif"/>
              </a:rPr>
              <a:t>Dashboard</a:t>
            </a:r>
            <a:r>
              <a:rPr sz="1400" spc="60" dirty="0">
                <a:latin typeface="Microsoft Sans Serif"/>
                <a:cs typeface="Microsoft Sans Serif"/>
              </a:rPr>
              <a:t> </a:t>
            </a:r>
            <a:r>
              <a:rPr sz="1400" spc="-50" dirty="0">
                <a:latin typeface="Microsoft Sans Serif"/>
                <a:cs typeface="Microsoft Sans Serif"/>
              </a:rPr>
              <a:t>visual</a:t>
            </a:r>
            <a:r>
              <a:rPr sz="1400" spc="75" dirty="0">
                <a:latin typeface="Microsoft Sans Serif"/>
                <a:cs typeface="Microsoft Sans Serif"/>
              </a:rPr>
              <a:t> </a:t>
            </a:r>
            <a:r>
              <a:rPr sz="1400" spc="-30" dirty="0">
                <a:latin typeface="Microsoft Sans Serif"/>
                <a:cs typeface="Microsoft Sans Serif"/>
              </a:rPr>
              <a:t>by</a:t>
            </a:r>
            <a:r>
              <a:rPr sz="1400" spc="50" dirty="0">
                <a:latin typeface="Microsoft Sans Serif"/>
                <a:cs typeface="Microsoft Sans Serif"/>
              </a:rPr>
              <a:t> </a:t>
            </a:r>
            <a:r>
              <a:rPr sz="1400" spc="-30" dirty="0">
                <a:latin typeface="Microsoft Sans Serif"/>
                <a:cs typeface="Microsoft Sans Serif"/>
              </a:rPr>
              <a:t>all</a:t>
            </a:r>
            <a:r>
              <a:rPr sz="1400" spc="60" dirty="0">
                <a:latin typeface="Microsoft Sans Serif"/>
                <a:cs typeface="Microsoft Sans Serif"/>
              </a:rPr>
              <a:t> </a:t>
            </a:r>
            <a:r>
              <a:rPr sz="1400" spc="-55" dirty="0">
                <a:latin typeface="Microsoft Sans Serif"/>
                <a:cs typeface="Microsoft Sans Serif"/>
              </a:rPr>
              <a:t>launch</a:t>
            </a:r>
            <a:r>
              <a:rPr sz="1400" spc="65" dirty="0">
                <a:latin typeface="Microsoft Sans Serif"/>
                <a:cs typeface="Microsoft Sans Serif"/>
              </a:rPr>
              <a:t> </a:t>
            </a:r>
            <a:r>
              <a:rPr sz="1400" spc="-45" dirty="0">
                <a:latin typeface="Microsoft Sans Serif"/>
                <a:cs typeface="Microsoft Sans Serif"/>
              </a:rPr>
              <a:t>sites</a:t>
            </a:r>
            <a:r>
              <a:rPr sz="1400" spc="65" dirty="0">
                <a:latin typeface="Microsoft Sans Serif"/>
                <a:cs typeface="Microsoft Sans Serif"/>
              </a:rPr>
              <a:t> </a:t>
            </a:r>
            <a:r>
              <a:rPr sz="1400" spc="5" dirty="0">
                <a:latin typeface="Microsoft Sans Serif"/>
                <a:cs typeface="Microsoft Sans Serif"/>
              </a:rPr>
              <a:t>or</a:t>
            </a:r>
            <a:r>
              <a:rPr sz="1400" spc="50" dirty="0">
                <a:latin typeface="Microsoft Sans Serif"/>
                <a:cs typeface="Microsoft Sans Serif"/>
              </a:rPr>
              <a:t> </a:t>
            </a:r>
            <a:r>
              <a:rPr sz="1400" spc="-114"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55" dirty="0">
                <a:latin typeface="Microsoft Sans Serif"/>
                <a:cs typeface="Microsoft Sans Serif"/>
              </a:rPr>
              <a:t>launch</a:t>
            </a:r>
            <a:r>
              <a:rPr sz="1400" spc="95" dirty="0">
                <a:latin typeface="Microsoft Sans Serif"/>
                <a:cs typeface="Microsoft Sans Serif"/>
              </a:rPr>
              <a:t> </a:t>
            </a:r>
            <a:r>
              <a:rPr sz="1400" spc="-25" dirty="0">
                <a:latin typeface="Microsoft Sans Serif"/>
                <a:cs typeface="Microsoft Sans Serif"/>
              </a:rPr>
              <a:t>site</a:t>
            </a:r>
            <a:endParaRPr sz="1400" dirty="0">
              <a:latin typeface="Microsoft Sans Serif"/>
              <a:cs typeface="Microsoft Sans Serif"/>
            </a:endParaRPr>
          </a:p>
          <a:p>
            <a:pPr marL="812800" lvl="1" indent="-343535">
              <a:spcBef>
                <a:spcPts val="900"/>
              </a:spcBef>
              <a:buAutoNum type="arabicPeriod"/>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85" dirty="0">
                <a:latin typeface="Microsoft Sans Serif"/>
                <a:cs typeface="Microsoft Sans Serif"/>
              </a:rPr>
              <a:t>Pie</a:t>
            </a:r>
            <a:r>
              <a:rPr sz="1400" spc="65" dirty="0">
                <a:latin typeface="Microsoft Sans Serif"/>
                <a:cs typeface="Microsoft Sans Serif"/>
              </a:rPr>
              <a:t> </a:t>
            </a:r>
            <a:r>
              <a:rPr sz="1400" spc="-60" dirty="0">
                <a:latin typeface="Microsoft Sans Serif"/>
                <a:cs typeface="Microsoft Sans Serif"/>
              </a:rPr>
              <a:t>Chart</a:t>
            </a:r>
            <a:r>
              <a:rPr sz="1400" spc="55"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25" dirty="0">
                <a:latin typeface="Microsoft Sans Serif"/>
                <a:cs typeface="Microsoft Sans Serif"/>
              </a:rPr>
              <a:t>the</a:t>
            </a:r>
            <a:r>
              <a:rPr sz="1400" spc="50"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65" dirty="0">
                <a:latin typeface="Microsoft Sans Serif"/>
                <a:cs typeface="Microsoft Sans Serif"/>
              </a:rPr>
              <a:t> </a:t>
            </a:r>
            <a:r>
              <a:rPr sz="1400" spc="-55" dirty="0">
                <a:latin typeface="Microsoft Sans Serif"/>
                <a:cs typeface="Microsoft Sans Serif"/>
              </a:rPr>
              <a:t>show</a:t>
            </a:r>
            <a:r>
              <a:rPr sz="1400" spc="65" dirty="0">
                <a:latin typeface="Microsoft Sans Serif"/>
                <a:cs typeface="Microsoft Sans Serif"/>
              </a:rPr>
              <a:t> </a:t>
            </a:r>
            <a:r>
              <a:rPr sz="1400" spc="5" dirty="0">
                <a:latin typeface="Microsoft Sans Serif"/>
                <a:cs typeface="Microsoft Sans Serif"/>
              </a:rPr>
              <a:t>total</a:t>
            </a:r>
            <a:r>
              <a:rPr sz="1400" spc="65" dirty="0">
                <a:latin typeface="Microsoft Sans Serif"/>
                <a:cs typeface="Microsoft Sans Serif"/>
              </a:rPr>
              <a:t> </a:t>
            </a:r>
            <a:r>
              <a:rPr sz="1400" spc="-95" dirty="0">
                <a:latin typeface="Microsoft Sans Serif"/>
                <a:cs typeface="Microsoft Sans Serif"/>
              </a:rPr>
              <a:t>success</a:t>
            </a:r>
            <a:r>
              <a:rPr sz="1400" spc="85" dirty="0">
                <a:latin typeface="Microsoft Sans Serif"/>
                <a:cs typeface="Microsoft Sans Serif"/>
              </a:rPr>
              <a:t> </a:t>
            </a:r>
            <a:r>
              <a:rPr sz="1400" spc="-70" dirty="0">
                <a:latin typeface="Microsoft Sans Serif"/>
                <a:cs typeface="Microsoft Sans Serif"/>
              </a:rPr>
              <a:t>launches</a:t>
            </a:r>
            <a:r>
              <a:rPr sz="1400" spc="75" dirty="0">
                <a:latin typeface="Microsoft Sans Serif"/>
                <a:cs typeface="Microsoft Sans Serif"/>
              </a:rPr>
              <a:t> </a:t>
            </a:r>
            <a:r>
              <a:rPr sz="1400" spc="-60" dirty="0">
                <a:latin typeface="Microsoft Sans Serif"/>
                <a:cs typeface="Microsoft Sans Serif"/>
              </a:rPr>
              <a:t>when</a:t>
            </a:r>
            <a:r>
              <a:rPr sz="1400" spc="50" dirty="0">
                <a:latin typeface="Microsoft Sans Serif"/>
                <a:cs typeface="Microsoft Sans Serif"/>
              </a:rPr>
              <a:t> </a:t>
            </a:r>
            <a:r>
              <a:rPr sz="1400" spc="-5" dirty="0">
                <a:latin typeface="Microsoft Sans Serif"/>
                <a:cs typeface="Microsoft Sans Serif"/>
              </a:rPr>
              <a:t>‘All</a:t>
            </a:r>
            <a:r>
              <a:rPr sz="1400" spc="55" dirty="0">
                <a:latin typeface="Microsoft Sans Serif"/>
                <a:cs typeface="Microsoft Sans Serif"/>
              </a:rPr>
              <a:t> </a:t>
            </a:r>
            <a:r>
              <a:rPr sz="1400" spc="-60" dirty="0">
                <a:latin typeface="Microsoft Sans Serif"/>
                <a:cs typeface="Microsoft Sans Serif"/>
              </a:rPr>
              <a:t>Sites’</a:t>
            </a:r>
            <a:r>
              <a:rPr sz="1400" spc="75" dirty="0">
                <a:latin typeface="Microsoft Sans Serif"/>
                <a:cs typeface="Microsoft Sans Serif"/>
              </a:rPr>
              <a:t> </a:t>
            </a:r>
            <a:r>
              <a:rPr sz="1400" spc="-45" dirty="0">
                <a:latin typeface="Microsoft Sans Serif"/>
                <a:cs typeface="Microsoft Sans Serif"/>
              </a:rPr>
              <a:t>is</a:t>
            </a:r>
            <a:r>
              <a:rPr sz="1400" spc="65" dirty="0">
                <a:latin typeface="Microsoft Sans Serif"/>
                <a:cs typeface="Microsoft Sans Serif"/>
              </a:rPr>
              <a:t> </a:t>
            </a:r>
            <a:r>
              <a:rPr sz="1400" spc="-50" dirty="0">
                <a:latin typeface="Microsoft Sans Serif"/>
                <a:cs typeface="Microsoft Sans Serif"/>
              </a:rPr>
              <a:t>selected</a:t>
            </a:r>
            <a:r>
              <a:rPr sz="1400" spc="80" dirty="0">
                <a:latin typeface="Microsoft Sans Serif"/>
                <a:cs typeface="Microsoft Sans Serif"/>
              </a:rPr>
              <a:t> </a:t>
            </a:r>
            <a:r>
              <a:rPr sz="1400" spc="-55" dirty="0">
                <a:latin typeface="Microsoft Sans Serif"/>
                <a:cs typeface="Microsoft Sans Serif"/>
              </a:rPr>
              <a:t>and</a:t>
            </a:r>
            <a:endParaRPr sz="1400" dirty="0">
              <a:latin typeface="Microsoft Sans Serif"/>
              <a:cs typeface="Microsoft Sans Serif"/>
            </a:endParaRPr>
          </a:p>
          <a:p>
            <a:pPr marL="812800">
              <a:spcBef>
                <a:spcPts val="900"/>
              </a:spcBef>
            </a:pPr>
            <a:r>
              <a:rPr sz="1400" spc="-55" dirty="0">
                <a:latin typeface="Microsoft Sans Serif"/>
                <a:cs typeface="Microsoft Sans Serif"/>
              </a:rPr>
              <a:t>show</a:t>
            </a:r>
            <a:r>
              <a:rPr sz="1400" spc="65" dirty="0">
                <a:latin typeface="Microsoft Sans Serif"/>
                <a:cs typeface="Microsoft Sans Serif"/>
              </a:rPr>
              <a:t> </a:t>
            </a:r>
            <a:r>
              <a:rPr sz="1400" spc="-100" dirty="0">
                <a:latin typeface="Microsoft Sans Serif"/>
                <a:cs typeface="Microsoft Sans Serif"/>
              </a:rPr>
              <a:t>success</a:t>
            </a:r>
            <a:r>
              <a:rPr sz="1400" spc="80" dirty="0">
                <a:latin typeface="Microsoft Sans Serif"/>
                <a:cs typeface="Microsoft Sans Serif"/>
              </a:rPr>
              <a:t> </a:t>
            </a:r>
            <a:r>
              <a:rPr sz="1400" spc="-50" dirty="0">
                <a:latin typeface="Microsoft Sans Serif"/>
                <a:cs typeface="Microsoft Sans Serif"/>
              </a:rPr>
              <a:t>and</a:t>
            </a:r>
            <a:r>
              <a:rPr sz="1400" spc="70" dirty="0">
                <a:latin typeface="Microsoft Sans Serif"/>
                <a:cs typeface="Microsoft Sans Serif"/>
              </a:rPr>
              <a:t> </a:t>
            </a:r>
            <a:r>
              <a:rPr sz="1400" spc="-25" dirty="0">
                <a:latin typeface="Microsoft Sans Serif"/>
                <a:cs typeface="Microsoft Sans Serif"/>
              </a:rPr>
              <a:t>failed</a:t>
            </a:r>
            <a:r>
              <a:rPr sz="1400" spc="65" dirty="0">
                <a:latin typeface="Microsoft Sans Serif"/>
                <a:cs typeface="Microsoft Sans Serif"/>
              </a:rPr>
              <a:t> </a:t>
            </a:r>
            <a:r>
              <a:rPr sz="1400" spc="-45" dirty="0">
                <a:latin typeface="Microsoft Sans Serif"/>
                <a:cs typeface="Microsoft Sans Serif"/>
              </a:rPr>
              <a:t>counts</a:t>
            </a:r>
            <a:r>
              <a:rPr sz="1400" spc="75" dirty="0">
                <a:latin typeface="Microsoft Sans Serif"/>
                <a:cs typeface="Microsoft Sans Serif"/>
              </a:rPr>
              <a:t> </a:t>
            </a:r>
            <a:r>
              <a:rPr sz="1400" spc="-60" dirty="0">
                <a:latin typeface="Microsoft Sans Serif"/>
                <a:cs typeface="Microsoft Sans Serif"/>
              </a:rPr>
              <a:t>when</a:t>
            </a:r>
            <a:r>
              <a:rPr sz="1400" spc="55" dirty="0">
                <a:latin typeface="Microsoft Sans Serif"/>
                <a:cs typeface="Microsoft Sans Serif"/>
              </a:rPr>
              <a:t> </a:t>
            </a:r>
            <a:r>
              <a:rPr sz="1400" spc="-110"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25" dirty="0">
                <a:latin typeface="Microsoft Sans Serif"/>
                <a:cs typeface="Microsoft Sans Serif"/>
              </a:rPr>
              <a:t>site</a:t>
            </a:r>
            <a:r>
              <a:rPr sz="1400" spc="70" dirty="0">
                <a:latin typeface="Microsoft Sans Serif"/>
                <a:cs typeface="Microsoft Sans Serif"/>
              </a:rPr>
              <a:t> </a:t>
            </a:r>
            <a:r>
              <a:rPr sz="1400" spc="-45" dirty="0">
                <a:latin typeface="Microsoft Sans Serif"/>
                <a:cs typeface="Microsoft Sans Serif"/>
              </a:rPr>
              <a:t>is</a:t>
            </a:r>
            <a:r>
              <a:rPr sz="1400" spc="70" dirty="0">
                <a:latin typeface="Microsoft Sans Serif"/>
                <a:cs typeface="Microsoft Sans Serif"/>
              </a:rPr>
              <a:t> </a:t>
            </a:r>
            <a:r>
              <a:rPr sz="1400" spc="-50" dirty="0">
                <a:latin typeface="Microsoft Sans Serif"/>
                <a:cs typeface="Microsoft Sans Serif"/>
              </a:rPr>
              <a:t>selected</a:t>
            </a:r>
            <a:endParaRPr sz="1400" dirty="0">
              <a:latin typeface="Microsoft Sans Serif"/>
              <a:cs typeface="Microsoft Sans Serif"/>
            </a:endParaRPr>
          </a:p>
          <a:p>
            <a:pPr marL="812800" marR="18415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65" dirty="0">
                <a:latin typeface="Microsoft Sans Serif"/>
                <a:cs typeface="Microsoft Sans Serif"/>
              </a:rPr>
              <a:t>Payload</a:t>
            </a:r>
            <a:r>
              <a:rPr sz="1400" spc="70" dirty="0">
                <a:latin typeface="Microsoft Sans Serif"/>
                <a:cs typeface="Microsoft Sans Serif"/>
              </a:rPr>
              <a:t> </a:t>
            </a:r>
            <a:r>
              <a:rPr sz="1400" spc="-45" dirty="0">
                <a:latin typeface="Microsoft Sans Serif"/>
                <a:cs typeface="Microsoft Sans Serif"/>
              </a:rPr>
              <a:t>range</a:t>
            </a:r>
            <a:r>
              <a:rPr sz="1400" spc="65" dirty="0">
                <a:latin typeface="Microsoft Sans Serif"/>
                <a:cs typeface="Microsoft Sans Serif"/>
              </a:rPr>
              <a:t> </a:t>
            </a:r>
            <a:r>
              <a:rPr sz="1400" spc="-25" dirty="0">
                <a:latin typeface="Microsoft Sans Serif"/>
                <a:cs typeface="Microsoft Sans Serif"/>
              </a:rPr>
              <a:t>slider</a:t>
            </a:r>
            <a:r>
              <a:rPr sz="1400" spc="65" dirty="0">
                <a:latin typeface="Microsoft Sans Serif"/>
                <a:cs typeface="Microsoft Sans Serif"/>
              </a:rPr>
              <a:t> </a:t>
            </a:r>
            <a:r>
              <a:rPr sz="1400" spc="30" dirty="0">
                <a:latin typeface="Microsoft Sans Serif"/>
                <a:cs typeface="Microsoft Sans Serif"/>
              </a:rPr>
              <a:t>to</a:t>
            </a:r>
            <a:r>
              <a:rPr sz="1400" spc="70" dirty="0">
                <a:latin typeface="Microsoft Sans Serif"/>
                <a:cs typeface="Microsoft Sans Serif"/>
              </a:rPr>
              <a:t> </a:t>
            </a:r>
            <a:r>
              <a:rPr sz="1400" spc="-25" dirty="0">
                <a:latin typeface="Microsoft Sans Serif"/>
                <a:cs typeface="Microsoft Sans Serif"/>
              </a:rPr>
              <a:t>the</a:t>
            </a:r>
            <a:r>
              <a:rPr sz="1400" spc="65"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50" dirty="0">
                <a:latin typeface="Microsoft Sans Serif"/>
                <a:cs typeface="Microsoft Sans Serif"/>
              </a:rPr>
              <a:t> </a:t>
            </a:r>
            <a:r>
              <a:rPr sz="1400" spc="-60" dirty="0">
                <a:latin typeface="Microsoft Sans Serif"/>
                <a:cs typeface="Microsoft Sans Serif"/>
              </a:rPr>
              <a:t>easily</a:t>
            </a:r>
            <a:r>
              <a:rPr sz="1400" spc="80" dirty="0">
                <a:latin typeface="Microsoft Sans Serif"/>
                <a:cs typeface="Microsoft Sans Serif"/>
              </a:rPr>
              <a:t> </a:t>
            </a:r>
            <a:r>
              <a:rPr sz="1400" spc="-55" dirty="0">
                <a:latin typeface="Microsoft Sans Serif"/>
                <a:cs typeface="Microsoft Sans Serif"/>
              </a:rPr>
              <a:t>select</a:t>
            </a:r>
            <a:r>
              <a:rPr sz="1400" spc="70" dirty="0">
                <a:latin typeface="Microsoft Sans Serif"/>
                <a:cs typeface="Microsoft Sans Serif"/>
              </a:rPr>
              <a:t> </a:t>
            </a:r>
            <a:r>
              <a:rPr sz="1400" spc="-10" dirty="0">
                <a:latin typeface="Microsoft Sans Serif"/>
                <a:cs typeface="Microsoft Sans Serif"/>
              </a:rPr>
              <a:t>different</a:t>
            </a:r>
            <a:r>
              <a:rPr sz="1400" spc="50" dirty="0">
                <a:latin typeface="Microsoft Sans Serif"/>
                <a:cs typeface="Microsoft Sans Serif"/>
              </a:rPr>
              <a:t> </a:t>
            </a:r>
            <a:r>
              <a:rPr sz="1400" spc="-40" dirty="0">
                <a:latin typeface="Microsoft Sans Serif"/>
                <a:cs typeface="Microsoft Sans Serif"/>
              </a:rPr>
              <a:t>payload</a:t>
            </a:r>
            <a:r>
              <a:rPr sz="1400" spc="100" dirty="0">
                <a:latin typeface="Microsoft Sans Serif"/>
                <a:cs typeface="Microsoft Sans Serif"/>
              </a:rPr>
              <a:t> </a:t>
            </a:r>
            <a:r>
              <a:rPr sz="1400" spc="-55" dirty="0">
                <a:latin typeface="Microsoft Sans Serif"/>
                <a:cs typeface="Microsoft Sans Serif"/>
              </a:rPr>
              <a:t>ranges</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15" dirty="0">
                <a:latin typeface="Microsoft Sans Serif"/>
                <a:cs typeface="Microsoft Sans Serif"/>
              </a:rPr>
              <a:t>identify </a:t>
            </a:r>
            <a:r>
              <a:rPr sz="1400" spc="-434" dirty="0">
                <a:latin typeface="Microsoft Sans Serif"/>
                <a:cs typeface="Microsoft Sans Serif"/>
              </a:rPr>
              <a:t> </a:t>
            </a:r>
            <a:r>
              <a:rPr sz="1400" spc="-50" dirty="0">
                <a:latin typeface="Microsoft Sans Serif"/>
                <a:cs typeface="Microsoft Sans Serif"/>
              </a:rPr>
              <a:t>visual</a:t>
            </a:r>
            <a:r>
              <a:rPr sz="1400" spc="55" dirty="0">
                <a:latin typeface="Microsoft Sans Serif"/>
                <a:cs typeface="Microsoft Sans Serif"/>
              </a:rPr>
              <a:t> </a:t>
            </a:r>
            <a:r>
              <a:rPr sz="1400" spc="-25" dirty="0">
                <a:latin typeface="Microsoft Sans Serif"/>
                <a:cs typeface="Microsoft Sans Serif"/>
              </a:rPr>
              <a:t>patterns</a:t>
            </a:r>
            <a:endParaRPr sz="1400" dirty="0">
              <a:latin typeface="Microsoft Sans Serif"/>
              <a:cs typeface="Microsoft Sans Serif"/>
            </a:endParaRPr>
          </a:p>
          <a:p>
            <a:pPr marL="812800" marR="508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55" dirty="0">
                <a:latin typeface="Microsoft Sans Serif"/>
                <a:cs typeface="Microsoft Sans Serif"/>
              </a:rPr>
              <a:t>Scatter</a:t>
            </a:r>
            <a:r>
              <a:rPr sz="1400" spc="65" dirty="0">
                <a:latin typeface="Microsoft Sans Serif"/>
                <a:cs typeface="Microsoft Sans Serif"/>
              </a:rPr>
              <a:t> </a:t>
            </a:r>
            <a:r>
              <a:rPr sz="1400" spc="-35" dirty="0">
                <a:latin typeface="Microsoft Sans Serif"/>
                <a:cs typeface="Microsoft Sans Serif"/>
              </a:rPr>
              <a:t>chart</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50" dirty="0">
                <a:latin typeface="Microsoft Sans Serif"/>
                <a:cs typeface="Microsoft Sans Serif"/>
              </a:rPr>
              <a:t>observe</a:t>
            </a:r>
            <a:r>
              <a:rPr sz="1400" spc="70" dirty="0">
                <a:latin typeface="Microsoft Sans Serif"/>
                <a:cs typeface="Microsoft Sans Serif"/>
              </a:rPr>
              <a:t> </a:t>
            </a:r>
            <a:r>
              <a:rPr sz="1400" spc="-35" dirty="0">
                <a:latin typeface="Microsoft Sans Serif"/>
                <a:cs typeface="Microsoft Sans Serif"/>
              </a:rPr>
              <a:t>how</a:t>
            </a:r>
            <a:r>
              <a:rPr sz="1400" spc="70" dirty="0">
                <a:latin typeface="Microsoft Sans Serif"/>
                <a:cs typeface="Microsoft Sans Serif"/>
              </a:rPr>
              <a:t> </a:t>
            </a:r>
            <a:r>
              <a:rPr sz="1400" spc="-40" dirty="0">
                <a:latin typeface="Microsoft Sans Serif"/>
                <a:cs typeface="Microsoft Sans Serif"/>
              </a:rPr>
              <a:t>payload</a:t>
            </a:r>
            <a:r>
              <a:rPr sz="1400" spc="70" dirty="0">
                <a:latin typeface="Microsoft Sans Serif"/>
                <a:cs typeface="Microsoft Sans Serif"/>
              </a:rPr>
              <a:t> </a:t>
            </a:r>
            <a:r>
              <a:rPr sz="1400" spc="-90" dirty="0">
                <a:latin typeface="Microsoft Sans Serif"/>
                <a:cs typeface="Microsoft Sans Serif"/>
              </a:rPr>
              <a:t>may</a:t>
            </a:r>
            <a:r>
              <a:rPr sz="1400" spc="40" dirty="0">
                <a:latin typeface="Microsoft Sans Serif"/>
                <a:cs typeface="Microsoft Sans Serif"/>
              </a:rPr>
              <a:t> </a:t>
            </a:r>
            <a:r>
              <a:rPr sz="1400" spc="-40" dirty="0">
                <a:latin typeface="Microsoft Sans Serif"/>
                <a:cs typeface="Microsoft Sans Serif"/>
              </a:rPr>
              <a:t>be</a:t>
            </a:r>
            <a:r>
              <a:rPr sz="1400" spc="65" dirty="0">
                <a:latin typeface="Microsoft Sans Serif"/>
                <a:cs typeface="Microsoft Sans Serif"/>
              </a:rPr>
              <a:t> </a:t>
            </a:r>
            <a:r>
              <a:rPr sz="1400" spc="-30" dirty="0">
                <a:latin typeface="Microsoft Sans Serif"/>
                <a:cs typeface="Microsoft Sans Serif"/>
              </a:rPr>
              <a:t>correlated</a:t>
            </a:r>
            <a:r>
              <a:rPr sz="1400" spc="70" dirty="0">
                <a:latin typeface="Microsoft Sans Serif"/>
                <a:cs typeface="Microsoft Sans Serif"/>
              </a:rPr>
              <a:t> </a:t>
            </a:r>
            <a:r>
              <a:rPr sz="1400" dirty="0">
                <a:latin typeface="Microsoft Sans Serif"/>
                <a:cs typeface="Microsoft Sans Serif"/>
              </a:rPr>
              <a:t>with</a:t>
            </a:r>
            <a:r>
              <a:rPr sz="1400" spc="60" dirty="0">
                <a:latin typeface="Microsoft Sans Serif"/>
                <a:cs typeface="Microsoft Sans Serif"/>
              </a:rPr>
              <a:t> </a:t>
            </a:r>
            <a:r>
              <a:rPr sz="1400" spc="-45" dirty="0">
                <a:latin typeface="Microsoft Sans Serif"/>
                <a:cs typeface="Microsoft Sans Serif"/>
              </a:rPr>
              <a:t>mission</a:t>
            </a:r>
            <a:r>
              <a:rPr sz="1400" spc="80" dirty="0">
                <a:latin typeface="Microsoft Sans Serif"/>
                <a:cs typeface="Microsoft Sans Serif"/>
              </a:rPr>
              <a:t> </a:t>
            </a:r>
            <a:r>
              <a:rPr sz="1400" spc="-50" dirty="0">
                <a:latin typeface="Microsoft Sans Serif"/>
                <a:cs typeface="Microsoft Sans Serif"/>
              </a:rPr>
              <a:t>outcomes</a:t>
            </a:r>
            <a:r>
              <a:rPr sz="1400" spc="65" dirty="0">
                <a:latin typeface="Microsoft Sans Serif"/>
                <a:cs typeface="Microsoft Sans Serif"/>
              </a:rPr>
              <a:t> </a:t>
            </a:r>
            <a:r>
              <a:rPr sz="1400" spc="5" dirty="0">
                <a:latin typeface="Microsoft Sans Serif"/>
                <a:cs typeface="Microsoft Sans Serif"/>
              </a:rPr>
              <a:t>for</a:t>
            </a:r>
            <a:r>
              <a:rPr sz="1400" spc="55" dirty="0">
                <a:latin typeface="Microsoft Sans Serif"/>
                <a:cs typeface="Microsoft Sans Serif"/>
              </a:rPr>
              <a:t> </a:t>
            </a:r>
            <a:r>
              <a:rPr sz="1400" spc="-50" dirty="0">
                <a:latin typeface="Microsoft Sans Serif"/>
                <a:cs typeface="Microsoft Sans Serif"/>
              </a:rPr>
              <a:t>selected </a:t>
            </a:r>
            <a:r>
              <a:rPr sz="1400" spc="-434" dirty="0">
                <a:latin typeface="Microsoft Sans Serif"/>
                <a:cs typeface="Microsoft Sans Serif"/>
              </a:rPr>
              <a:t> </a:t>
            </a:r>
            <a:r>
              <a:rPr sz="1400" spc="-65" dirty="0">
                <a:latin typeface="Microsoft Sans Serif"/>
                <a:cs typeface="Microsoft Sans Serif"/>
              </a:rPr>
              <a:t>site(s).</a:t>
            </a:r>
            <a:r>
              <a:rPr sz="1400" spc="-60" dirty="0">
                <a:latin typeface="Microsoft Sans Serif"/>
                <a:cs typeface="Microsoft Sans Serif"/>
              </a:rPr>
              <a:t> </a:t>
            </a:r>
            <a:r>
              <a:rPr sz="1400" spc="-110" dirty="0">
                <a:latin typeface="Microsoft Sans Serif"/>
                <a:cs typeface="Microsoft Sans Serif"/>
              </a:rPr>
              <a:t>The</a:t>
            </a:r>
            <a:r>
              <a:rPr sz="1400" spc="-105" dirty="0">
                <a:latin typeface="Microsoft Sans Serif"/>
                <a:cs typeface="Microsoft Sans Serif"/>
              </a:rPr>
              <a:t> </a:t>
            </a:r>
            <a:r>
              <a:rPr sz="1400" spc="-25" dirty="0">
                <a:latin typeface="Microsoft Sans Serif"/>
                <a:cs typeface="Microsoft Sans Serif"/>
              </a:rPr>
              <a:t>color-label </a:t>
            </a:r>
            <a:r>
              <a:rPr sz="1400" spc="-35" dirty="0">
                <a:latin typeface="Microsoft Sans Serif"/>
                <a:cs typeface="Microsoft Sans Serif"/>
              </a:rPr>
              <a:t>Booster </a:t>
            </a:r>
            <a:r>
              <a:rPr sz="1400" spc="-40" dirty="0">
                <a:latin typeface="Microsoft Sans Serif"/>
                <a:cs typeface="Microsoft Sans Serif"/>
              </a:rPr>
              <a:t>version </a:t>
            </a:r>
            <a:r>
              <a:rPr sz="1400" spc="-30" dirty="0">
                <a:latin typeface="Microsoft Sans Serif"/>
                <a:cs typeface="Microsoft Sans Serif"/>
              </a:rPr>
              <a:t>on </a:t>
            </a:r>
            <a:r>
              <a:rPr sz="1400" spc="-90" dirty="0">
                <a:latin typeface="Microsoft Sans Serif"/>
                <a:cs typeface="Microsoft Sans Serif"/>
              </a:rPr>
              <a:t>each</a:t>
            </a:r>
            <a:r>
              <a:rPr sz="1400" spc="270" dirty="0">
                <a:latin typeface="Microsoft Sans Serif"/>
                <a:cs typeface="Microsoft Sans Serif"/>
              </a:rPr>
              <a:t> </a:t>
            </a:r>
            <a:r>
              <a:rPr sz="1400" spc="-35" dirty="0">
                <a:latin typeface="Microsoft Sans Serif"/>
                <a:cs typeface="Microsoft Sans Serif"/>
              </a:rPr>
              <a:t>scatter </a:t>
            </a:r>
            <a:r>
              <a:rPr sz="1400" spc="10" dirty="0">
                <a:latin typeface="Microsoft Sans Serif"/>
                <a:cs typeface="Microsoft Sans Serif"/>
              </a:rPr>
              <a:t>point </a:t>
            </a:r>
            <a:r>
              <a:rPr sz="1400" spc="-10" dirty="0">
                <a:latin typeface="Microsoft Sans Serif"/>
                <a:cs typeface="Microsoft Sans Serif"/>
              </a:rPr>
              <a:t>provided </a:t>
            </a:r>
            <a:r>
              <a:rPr sz="1400" spc="-55" dirty="0">
                <a:latin typeface="Microsoft Sans Serif"/>
                <a:cs typeface="Microsoft Sans Serif"/>
              </a:rPr>
              <a:t>missions</a:t>
            </a:r>
            <a:r>
              <a:rPr sz="1400" spc="340" dirty="0">
                <a:latin typeface="Microsoft Sans Serif"/>
                <a:cs typeface="Microsoft Sans Serif"/>
              </a:rPr>
              <a:t> </a:t>
            </a:r>
            <a:r>
              <a:rPr sz="1400" spc="-50" dirty="0">
                <a:latin typeface="Microsoft Sans Serif"/>
                <a:cs typeface="Microsoft Sans Serif"/>
              </a:rPr>
              <a:t>outcomes </a:t>
            </a:r>
            <a:r>
              <a:rPr sz="1400" dirty="0">
                <a:latin typeface="Microsoft Sans Serif"/>
                <a:cs typeface="Microsoft Sans Serif"/>
              </a:rPr>
              <a:t>with </a:t>
            </a:r>
            <a:r>
              <a:rPr sz="1400" spc="5" dirty="0">
                <a:latin typeface="Microsoft Sans Serif"/>
                <a:cs typeface="Microsoft Sans Serif"/>
              </a:rPr>
              <a:t> </a:t>
            </a:r>
            <a:r>
              <a:rPr sz="1400" spc="-10" dirty="0">
                <a:latin typeface="Microsoft Sans Serif"/>
                <a:cs typeface="Microsoft Sans Serif"/>
              </a:rPr>
              <a:t>different</a:t>
            </a:r>
            <a:r>
              <a:rPr sz="1400" spc="45" dirty="0">
                <a:latin typeface="Microsoft Sans Serif"/>
                <a:cs typeface="Microsoft Sans Serif"/>
              </a:rPr>
              <a:t> </a:t>
            </a:r>
            <a:r>
              <a:rPr sz="1400" spc="-30" dirty="0">
                <a:latin typeface="Microsoft Sans Serif"/>
                <a:cs typeface="Microsoft Sans Serif"/>
              </a:rPr>
              <a:t>boosters</a:t>
            </a:r>
            <a:endParaRPr sz="1200" dirty="0">
              <a:latin typeface="Microsoft Sans Serif"/>
              <a:cs typeface="Microsoft Sans Serif"/>
            </a:endParaRPr>
          </a:p>
          <a:p>
            <a:pPr marL="241300" indent="-228600">
              <a:spcBef>
                <a:spcPts val="900"/>
              </a:spcBef>
              <a:buFont typeface="Arial MT"/>
              <a:buChar char="•"/>
              <a:tabLst>
                <a:tab pos="240665" algn="l"/>
                <a:tab pos="241300" algn="l"/>
              </a:tabLst>
            </a:pPr>
            <a:r>
              <a:rPr sz="1600" spc="-50" dirty="0">
                <a:solidFill>
                  <a:srgbClr val="292929"/>
                </a:solidFill>
                <a:latin typeface="Microsoft Sans Serif"/>
                <a:cs typeface="Microsoft Sans Serif"/>
              </a:rPr>
              <a:t>Dashboard</a:t>
            </a:r>
            <a:r>
              <a:rPr sz="1600" spc="25" dirty="0">
                <a:solidFill>
                  <a:srgbClr val="292929"/>
                </a:solidFill>
                <a:latin typeface="Microsoft Sans Serif"/>
                <a:cs typeface="Microsoft Sans Serif"/>
              </a:rPr>
              <a:t> </a:t>
            </a:r>
            <a:r>
              <a:rPr sz="1600" spc="-40" dirty="0">
                <a:solidFill>
                  <a:srgbClr val="292929"/>
                </a:solidFill>
                <a:latin typeface="Microsoft Sans Serif"/>
                <a:cs typeface="Microsoft Sans Serif"/>
              </a:rPr>
              <a:t>helped</a:t>
            </a:r>
            <a:r>
              <a:rPr sz="1600" spc="35" dirty="0">
                <a:solidFill>
                  <a:srgbClr val="292929"/>
                </a:solidFill>
                <a:latin typeface="Microsoft Sans Serif"/>
                <a:cs typeface="Microsoft Sans Serif"/>
              </a:rPr>
              <a:t> </a:t>
            </a:r>
            <a:r>
              <a:rPr sz="1600" spc="-75" dirty="0">
                <a:solidFill>
                  <a:srgbClr val="292929"/>
                </a:solidFill>
                <a:latin typeface="Microsoft Sans Serif"/>
                <a:cs typeface="Microsoft Sans Serif"/>
              </a:rPr>
              <a:t>answer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35"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questions:</a:t>
            </a:r>
            <a:endParaRPr sz="16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0"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largest</a:t>
            </a:r>
            <a:r>
              <a:rPr sz="1400" spc="60" dirty="0">
                <a:solidFill>
                  <a:srgbClr val="292929"/>
                </a:solidFill>
                <a:latin typeface="Microsoft Sans Serif"/>
                <a:cs typeface="Microsoft Sans Serif"/>
              </a:rPr>
              <a:t> </a:t>
            </a:r>
            <a:r>
              <a:rPr sz="1400" spc="-70" dirty="0">
                <a:solidFill>
                  <a:srgbClr val="292929"/>
                </a:solidFill>
                <a:latin typeface="Microsoft Sans Serif"/>
                <a:cs typeface="Microsoft Sans Serif"/>
              </a:rPr>
              <a:t>successful</a:t>
            </a:r>
            <a:r>
              <a:rPr sz="1400" spc="80" dirty="0">
                <a:solidFill>
                  <a:srgbClr val="292929"/>
                </a:solidFill>
                <a:latin typeface="Microsoft Sans Serif"/>
                <a:cs typeface="Microsoft Sans Serif"/>
              </a:rPr>
              <a:t> </a:t>
            </a:r>
            <a:r>
              <a:rPr sz="1400" spc="-70" dirty="0">
                <a:solidFill>
                  <a:srgbClr val="292929"/>
                </a:solidFill>
                <a:latin typeface="Microsoft Sans Serif"/>
                <a:cs typeface="Microsoft Sans Serif"/>
              </a:rPr>
              <a:t>launches?</a:t>
            </a:r>
            <a:r>
              <a:rPr sz="1400" spc="8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0"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10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5"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7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35" dirty="0">
                <a:solidFill>
                  <a:srgbClr val="292929"/>
                </a:solidFill>
                <a:latin typeface="Microsoft Sans Serif"/>
                <a:cs typeface="Microsoft Sans Serif"/>
              </a:rPr>
              <a:t>rate?</a:t>
            </a:r>
            <a:r>
              <a:rPr sz="1400" spc="5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5"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40" dirty="0">
                <a:solidFill>
                  <a:srgbClr val="4471C4"/>
                </a:solidFill>
                <a:latin typeface="Microsoft Sans Serif"/>
                <a:cs typeface="Microsoft Sans Serif"/>
              </a:rPr>
              <a:t>76.9%</a:t>
            </a:r>
            <a:r>
              <a:rPr sz="1400" spc="25" dirty="0">
                <a:solidFill>
                  <a:srgbClr val="4471C4"/>
                </a:solidFill>
                <a:latin typeface="Microsoft Sans Serif"/>
                <a:cs typeface="Microsoft Sans Serif"/>
              </a:rPr>
              <a:t> </a:t>
            </a:r>
            <a:r>
              <a:rPr sz="1400" spc="-100" dirty="0">
                <a:solidFill>
                  <a:srgbClr val="4471C4"/>
                </a:solidFill>
                <a:latin typeface="Microsoft Sans Serif"/>
                <a:cs typeface="Microsoft Sans Serif"/>
              </a:rPr>
              <a:t>success</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5"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8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5"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75" dirty="0">
                <a:solidFill>
                  <a:srgbClr val="292929"/>
                </a:solidFill>
                <a:latin typeface="Microsoft Sans Serif"/>
                <a:cs typeface="Microsoft Sans Serif"/>
              </a:rPr>
              <a:t> </a:t>
            </a:r>
            <a:r>
              <a:rPr sz="1400" spc="80" dirty="0">
                <a:solidFill>
                  <a:srgbClr val="4471C4"/>
                </a:solidFill>
                <a:latin typeface="Microsoft Sans Serif"/>
                <a:cs typeface="Microsoft Sans Serif"/>
              </a:rPr>
              <a:t>2000</a:t>
            </a:r>
            <a:r>
              <a:rPr sz="1400" spc="50" dirty="0">
                <a:solidFill>
                  <a:srgbClr val="4471C4"/>
                </a:solidFill>
                <a:latin typeface="Microsoft Sans Serif"/>
                <a:cs typeface="Microsoft Sans Serif"/>
              </a:rPr>
              <a:t> </a:t>
            </a:r>
            <a:r>
              <a:rPr sz="1400" spc="350" dirty="0">
                <a:solidFill>
                  <a:srgbClr val="4471C4"/>
                </a:solidFill>
                <a:latin typeface="Microsoft Sans Serif"/>
                <a:cs typeface="Microsoft Sans Serif"/>
              </a:rPr>
              <a:t>–</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5000</a:t>
            </a:r>
            <a:r>
              <a:rPr sz="1400" spc="50" dirty="0">
                <a:solidFill>
                  <a:srgbClr val="4471C4"/>
                </a:solidFill>
                <a:latin typeface="Microsoft Sans Serif"/>
                <a:cs typeface="Microsoft Sans Serif"/>
              </a:rPr>
              <a:t> </a:t>
            </a:r>
            <a:r>
              <a:rPr sz="1400" spc="-10" dirty="0">
                <a:solidFill>
                  <a:srgbClr val="4471C4"/>
                </a:solidFill>
                <a:latin typeface="Microsoft Sans Serif"/>
                <a:cs typeface="Microsoft Sans Serif"/>
              </a:rPr>
              <a:t>kg</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lowest</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80" dirty="0">
                <a:solidFill>
                  <a:srgbClr val="292929"/>
                </a:solidFill>
                <a:latin typeface="Microsoft Sans Serif"/>
                <a:cs typeface="Microsoft Sans Serif"/>
              </a:rPr>
              <a:t> </a:t>
            </a:r>
            <a:r>
              <a:rPr sz="1400" spc="65" dirty="0">
                <a:solidFill>
                  <a:srgbClr val="4471C4"/>
                </a:solidFill>
                <a:latin typeface="Microsoft Sans Serif"/>
                <a:cs typeface="Microsoft Sans Serif"/>
              </a:rPr>
              <a:t>0-2000</a:t>
            </a:r>
            <a:r>
              <a:rPr sz="1400" spc="35" dirty="0">
                <a:solidFill>
                  <a:srgbClr val="4471C4"/>
                </a:solidFill>
                <a:latin typeface="Microsoft Sans Serif"/>
                <a:cs typeface="Microsoft Sans Serif"/>
              </a:rPr>
              <a:t> </a:t>
            </a:r>
            <a:r>
              <a:rPr sz="1400" spc="-50" dirty="0">
                <a:solidFill>
                  <a:srgbClr val="4471C4"/>
                </a:solidFill>
                <a:latin typeface="Microsoft Sans Serif"/>
                <a:cs typeface="Microsoft Sans Serif"/>
              </a:rPr>
              <a:t>and</a:t>
            </a:r>
            <a:r>
              <a:rPr sz="1400" spc="65" dirty="0">
                <a:solidFill>
                  <a:srgbClr val="4471C4"/>
                </a:solidFill>
                <a:latin typeface="Microsoft Sans Serif"/>
                <a:cs typeface="Microsoft Sans Serif"/>
              </a:rPr>
              <a:t> </a:t>
            </a:r>
            <a:r>
              <a:rPr sz="1400" spc="85" dirty="0">
                <a:solidFill>
                  <a:srgbClr val="4471C4"/>
                </a:solidFill>
                <a:latin typeface="Microsoft Sans Serif"/>
                <a:cs typeface="Microsoft Sans Serif"/>
              </a:rPr>
              <a:t>5500</a:t>
            </a:r>
            <a:r>
              <a:rPr sz="1400" spc="45" dirty="0">
                <a:solidFill>
                  <a:srgbClr val="4471C4"/>
                </a:solidFill>
                <a:latin typeface="Microsoft Sans Serif"/>
                <a:cs typeface="Microsoft Sans Serif"/>
              </a:rPr>
              <a:t> </a:t>
            </a:r>
            <a:r>
              <a:rPr sz="1400" dirty="0">
                <a:solidFill>
                  <a:srgbClr val="4471C4"/>
                </a:solidFill>
                <a:latin typeface="Microsoft Sans Serif"/>
                <a:cs typeface="Microsoft Sans Serif"/>
              </a:rPr>
              <a:t>-</a:t>
            </a:r>
            <a:r>
              <a:rPr sz="1400" spc="70" dirty="0">
                <a:solidFill>
                  <a:srgbClr val="4471C4"/>
                </a:solidFill>
                <a:latin typeface="Microsoft Sans Serif"/>
                <a:cs typeface="Microsoft Sans Serif"/>
              </a:rPr>
              <a:t> </a:t>
            </a:r>
            <a:r>
              <a:rPr sz="1400" spc="80" dirty="0">
                <a:solidFill>
                  <a:srgbClr val="4471C4"/>
                </a:solidFill>
                <a:latin typeface="Microsoft Sans Serif"/>
                <a:cs typeface="Microsoft Sans Serif"/>
              </a:rPr>
              <a:t>7000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Booster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(v1.0,</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v1.1,</a:t>
            </a:r>
            <a:r>
              <a:rPr sz="1400" spc="40" dirty="0">
                <a:solidFill>
                  <a:srgbClr val="292929"/>
                </a:solidFill>
                <a:latin typeface="Microsoft Sans Serif"/>
                <a:cs typeface="Microsoft Sans Serif"/>
              </a:rPr>
              <a:t> </a:t>
            </a:r>
            <a:r>
              <a:rPr sz="1400" spc="-135" dirty="0">
                <a:solidFill>
                  <a:srgbClr val="292929"/>
                </a:solidFill>
                <a:latin typeface="Microsoft Sans Serif"/>
                <a:cs typeface="Microsoft Sans Serif"/>
              </a:rPr>
              <a:t>FT,</a:t>
            </a:r>
            <a:r>
              <a:rPr sz="1400" spc="60" dirty="0">
                <a:solidFill>
                  <a:srgbClr val="292929"/>
                </a:solidFill>
                <a:latin typeface="Microsoft Sans Serif"/>
                <a:cs typeface="Microsoft Sans Serif"/>
              </a:rPr>
              <a:t> </a:t>
            </a:r>
            <a:r>
              <a:rPr sz="1400" spc="-35" dirty="0">
                <a:solidFill>
                  <a:srgbClr val="292929"/>
                </a:solidFill>
                <a:latin typeface="Microsoft Sans Serif"/>
                <a:cs typeface="Microsoft Sans Serif"/>
              </a:rPr>
              <a:t>B4,</a:t>
            </a:r>
            <a:r>
              <a:rPr sz="1400" spc="45" dirty="0">
                <a:solidFill>
                  <a:srgbClr val="292929"/>
                </a:solidFill>
                <a:latin typeface="Microsoft Sans Serif"/>
                <a:cs typeface="Microsoft Sans Serif"/>
              </a:rPr>
              <a:t> </a:t>
            </a:r>
            <a:r>
              <a:rPr sz="1400" spc="-35" dirty="0">
                <a:solidFill>
                  <a:srgbClr val="292929"/>
                </a:solidFill>
                <a:latin typeface="Microsoft Sans Serif"/>
                <a:cs typeface="Microsoft Sans Serif"/>
              </a:rPr>
              <a:t>B5,</a:t>
            </a:r>
            <a:r>
              <a:rPr sz="1400" spc="45" dirty="0">
                <a:solidFill>
                  <a:srgbClr val="292929"/>
                </a:solidFill>
                <a:latin typeface="Microsoft Sans Serif"/>
                <a:cs typeface="Microsoft Sans Serif"/>
              </a:rPr>
              <a:t> </a:t>
            </a:r>
            <a:r>
              <a:rPr sz="1400" spc="-65" dirty="0">
                <a:solidFill>
                  <a:srgbClr val="292929"/>
                </a:solidFill>
                <a:latin typeface="Microsoft Sans Serif"/>
                <a:cs typeface="Microsoft Sans Serif"/>
              </a:rPr>
              <a:t>etc.)</a:t>
            </a:r>
            <a:r>
              <a:rPr sz="1400" spc="55"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8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95" dirty="0">
                <a:solidFill>
                  <a:srgbClr val="292929"/>
                </a:solidFill>
                <a:latin typeface="Microsoft Sans Serif"/>
                <a:cs typeface="Microsoft Sans Serif"/>
              </a:rPr>
              <a:t> </a:t>
            </a:r>
            <a:r>
              <a:rPr sz="1400" spc="-170" dirty="0">
                <a:solidFill>
                  <a:srgbClr val="4471C4"/>
                </a:solidFill>
                <a:latin typeface="Microsoft Sans Serif"/>
                <a:cs typeface="Microsoft Sans Serif"/>
              </a:rPr>
              <a:t>FT</a:t>
            </a:r>
            <a:endParaRPr sz="1400" dirty="0">
              <a:latin typeface="Microsoft Sans Serif"/>
              <a:cs typeface="Microsoft Sans Serif"/>
            </a:endParaRPr>
          </a:p>
        </p:txBody>
      </p:sp>
      <p:sp>
        <p:nvSpPr>
          <p:cNvPr id="4" name="object 4"/>
          <p:cNvSpPr txBox="1"/>
          <p:nvPr/>
        </p:nvSpPr>
        <p:spPr>
          <a:xfrm>
            <a:off x="10393071" y="546620"/>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3" name="object 3"/>
          <p:cNvSpPr txBox="1">
            <a:spLocks noGrp="1"/>
          </p:cNvSpPr>
          <p:nvPr>
            <p:ph type="title"/>
          </p:nvPr>
        </p:nvSpPr>
        <p:spPr>
          <a:xfrm>
            <a:off x="848969" y="417398"/>
            <a:ext cx="7143750"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20" dirty="0"/>
              <a:t> </a:t>
            </a:r>
            <a:r>
              <a:rPr spc="-245" dirty="0"/>
              <a:t>a</a:t>
            </a:r>
            <a:r>
              <a:rPr spc="105" dirty="0"/>
              <a:t> </a:t>
            </a:r>
            <a:r>
              <a:rPr spc="-100" dirty="0"/>
              <a:t>Dashboard</a:t>
            </a:r>
            <a:r>
              <a:rPr spc="160" dirty="0"/>
              <a:t> </a:t>
            </a:r>
            <a:r>
              <a:rPr dirty="0"/>
              <a:t>with</a:t>
            </a:r>
            <a:r>
              <a:rPr spc="120" dirty="0"/>
              <a:t> </a:t>
            </a:r>
            <a:r>
              <a:rPr spc="-55" dirty="0"/>
              <a:t>Plotly</a:t>
            </a:r>
            <a:r>
              <a:rPr spc="130" dirty="0"/>
              <a:t> </a:t>
            </a:r>
            <a:r>
              <a:rPr spc="-175" dirty="0"/>
              <a:t>Dash</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15</a:t>
            </a:fld>
            <a:endParaRPr spc="7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749415" cy="589280"/>
          </a:xfrm>
          <a:prstGeom prst="rect">
            <a:avLst/>
          </a:prstGeom>
        </p:spPr>
        <p:txBody>
          <a:bodyPr vert="horz" wrap="square" lIns="0" tIns="12065" rIns="0" bIns="0" rtlCol="0">
            <a:spAutoFit/>
          </a:bodyPr>
          <a:lstStyle/>
          <a:p>
            <a:pPr marL="12700">
              <a:lnSpc>
                <a:spcPct val="100000"/>
              </a:lnSpc>
              <a:spcBef>
                <a:spcPts val="95"/>
              </a:spcBef>
            </a:pPr>
            <a:r>
              <a:rPr spc="-90" dirty="0"/>
              <a:t>Predictive</a:t>
            </a:r>
            <a:r>
              <a:rPr spc="165" dirty="0"/>
              <a:t> </a:t>
            </a:r>
            <a:r>
              <a:rPr spc="-130" dirty="0"/>
              <a:t>Analysis</a:t>
            </a:r>
            <a:r>
              <a:rPr spc="165" dirty="0"/>
              <a:t> </a:t>
            </a:r>
            <a:r>
              <a:rPr spc="-125" dirty="0"/>
              <a:t>(Classification)</a:t>
            </a:r>
          </a:p>
        </p:txBody>
      </p:sp>
      <p:sp>
        <p:nvSpPr>
          <p:cNvPr id="48" name="object 48"/>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16</a:t>
            </a:fld>
            <a:endParaRPr spc="70" dirty="0"/>
          </a:p>
        </p:txBody>
      </p:sp>
      <p:grpSp>
        <p:nvGrpSpPr>
          <p:cNvPr id="3" name="object 3"/>
          <p:cNvGrpSpPr/>
          <p:nvPr/>
        </p:nvGrpSpPr>
        <p:grpSpPr>
          <a:xfrm>
            <a:off x="962913" y="1088136"/>
            <a:ext cx="9548495" cy="1472565"/>
            <a:chOff x="962913" y="1088136"/>
            <a:chExt cx="9548495" cy="1472565"/>
          </a:xfrm>
        </p:grpSpPr>
        <p:sp>
          <p:nvSpPr>
            <p:cNvPr id="4" name="object 4"/>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5" name="object 5"/>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7" name="object 7"/>
          <p:cNvSpPr txBox="1"/>
          <p:nvPr/>
        </p:nvSpPr>
        <p:spPr>
          <a:xfrm>
            <a:off x="1059281" y="1633855"/>
            <a:ext cx="180340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1.</a:t>
            </a:r>
            <a:r>
              <a:rPr sz="1100" spc="-30" dirty="0">
                <a:solidFill>
                  <a:srgbClr val="FFFFFF"/>
                </a:solidFill>
                <a:latin typeface="Calibri"/>
                <a:cs typeface="Calibri"/>
              </a:rPr>
              <a:t> </a:t>
            </a:r>
            <a:r>
              <a:rPr sz="1100" dirty="0">
                <a:solidFill>
                  <a:srgbClr val="FFFFFF"/>
                </a:solidFill>
                <a:latin typeface="Calibri"/>
                <a:cs typeface="Calibri"/>
              </a:rPr>
              <a:t>Read</a:t>
            </a:r>
            <a:r>
              <a:rPr sz="1100" spc="-25" dirty="0">
                <a:solidFill>
                  <a:srgbClr val="FFFFFF"/>
                </a:solidFill>
                <a:latin typeface="Calibri"/>
                <a:cs typeface="Calibri"/>
              </a:rPr>
              <a:t> </a:t>
            </a:r>
            <a:r>
              <a:rPr sz="1100" dirty="0">
                <a:solidFill>
                  <a:srgbClr val="FFFFFF"/>
                </a:solidFill>
                <a:latin typeface="Calibri"/>
                <a:cs typeface="Calibri"/>
              </a:rPr>
              <a:t>dataset</a:t>
            </a:r>
            <a:r>
              <a:rPr sz="1100" spc="-20" dirty="0">
                <a:solidFill>
                  <a:srgbClr val="FFFFFF"/>
                </a:solidFill>
                <a:latin typeface="Calibri"/>
                <a:cs typeface="Calibri"/>
              </a:rPr>
              <a:t> </a:t>
            </a:r>
            <a:r>
              <a:rPr sz="1100" dirty="0">
                <a:solidFill>
                  <a:srgbClr val="FFFFFF"/>
                </a:solidFill>
                <a:latin typeface="Calibri"/>
                <a:cs typeface="Calibri"/>
              </a:rPr>
              <a:t>into</a:t>
            </a:r>
            <a:r>
              <a:rPr sz="1100" spc="-20" dirty="0">
                <a:solidFill>
                  <a:srgbClr val="FFFFFF"/>
                </a:solidFill>
                <a:latin typeface="Calibri"/>
                <a:cs typeface="Calibri"/>
              </a:rPr>
              <a:t> </a:t>
            </a:r>
            <a:r>
              <a:rPr sz="1100" dirty="0">
                <a:solidFill>
                  <a:srgbClr val="FFFFFF"/>
                </a:solidFill>
                <a:latin typeface="Calibri"/>
                <a:cs typeface="Calibri"/>
              </a:rPr>
              <a:t>Dataframe</a:t>
            </a:r>
            <a:endParaRPr sz="1100">
              <a:latin typeface="Calibri"/>
              <a:cs typeface="Calibri"/>
            </a:endParaRPr>
          </a:p>
          <a:p>
            <a:pPr marL="635" algn="ctr">
              <a:lnSpc>
                <a:spcPts val="1265"/>
              </a:lnSpc>
            </a:pPr>
            <a:r>
              <a:rPr sz="1100" spc="-5" dirty="0">
                <a:solidFill>
                  <a:srgbClr val="FFFFFF"/>
                </a:solidFill>
                <a:latin typeface="Calibri"/>
                <a:cs typeface="Calibri"/>
              </a:rPr>
              <a:t>and</a:t>
            </a:r>
            <a:r>
              <a:rPr sz="1100" spc="-15" dirty="0">
                <a:solidFill>
                  <a:srgbClr val="FFFFFF"/>
                </a:solidFill>
                <a:latin typeface="Calibri"/>
                <a:cs typeface="Calibri"/>
              </a:rPr>
              <a:t> </a:t>
            </a:r>
            <a:r>
              <a:rPr sz="1100" dirty="0">
                <a:solidFill>
                  <a:srgbClr val="FFFFFF"/>
                </a:solidFill>
                <a:latin typeface="Calibri"/>
                <a:cs typeface="Calibri"/>
              </a:rPr>
              <a:t>create</a:t>
            </a:r>
            <a:r>
              <a:rPr sz="1100" spc="-30" dirty="0">
                <a:solidFill>
                  <a:srgbClr val="FFFFFF"/>
                </a:solidFill>
                <a:latin typeface="Calibri"/>
                <a:cs typeface="Calibri"/>
              </a:rPr>
              <a:t> </a:t>
            </a:r>
            <a:r>
              <a:rPr sz="1100" dirty="0">
                <a:solidFill>
                  <a:srgbClr val="FFFFFF"/>
                </a:solidFill>
                <a:latin typeface="Calibri"/>
                <a:cs typeface="Calibri"/>
              </a:rPr>
              <a:t>a</a:t>
            </a:r>
            <a:r>
              <a:rPr sz="1100" spc="-10" dirty="0">
                <a:solidFill>
                  <a:srgbClr val="FFFFFF"/>
                </a:solidFill>
                <a:latin typeface="Calibri"/>
                <a:cs typeface="Calibri"/>
              </a:rPr>
              <a:t> </a:t>
            </a:r>
            <a:r>
              <a:rPr sz="1100" dirty="0">
                <a:solidFill>
                  <a:srgbClr val="FFFFFF"/>
                </a:solidFill>
                <a:latin typeface="Calibri"/>
                <a:cs typeface="Calibri"/>
              </a:rPr>
              <a:t>‘Class’</a:t>
            </a:r>
            <a:r>
              <a:rPr sz="1100" spc="-25" dirty="0">
                <a:solidFill>
                  <a:srgbClr val="FFFFFF"/>
                </a:solidFill>
                <a:latin typeface="Calibri"/>
                <a:cs typeface="Calibri"/>
              </a:rPr>
              <a:t> </a:t>
            </a:r>
            <a:r>
              <a:rPr sz="1100" dirty="0">
                <a:solidFill>
                  <a:srgbClr val="FFFFFF"/>
                </a:solidFill>
                <a:latin typeface="Calibri"/>
                <a:cs typeface="Calibri"/>
              </a:rPr>
              <a:t>array</a:t>
            </a:r>
            <a:endParaRPr sz="1100">
              <a:latin typeface="Calibri"/>
              <a:cs typeface="Calibri"/>
            </a:endParaRPr>
          </a:p>
        </p:txBody>
      </p:sp>
      <p:grpSp>
        <p:nvGrpSpPr>
          <p:cNvPr id="8" name="object 8"/>
          <p:cNvGrpSpPr/>
          <p:nvPr/>
        </p:nvGrpSpPr>
        <p:grpSpPr>
          <a:xfrm>
            <a:off x="3044698" y="1523746"/>
            <a:ext cx="1995805" cy="601345"/>
            <a:chOff x="3044698" y="1523746"/>
            <a:chExt cx="1995805" cy="601345"/>
          </a:xfrm>
        </p:grpSpPr>
        <p:sp>
          <p:nvSpPr>
            <p:cNvPr id="9" name="object 9"/>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0" name="object 10"/>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3373373" y="1710689"/>
            <a:ext cx="1340485"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2.</a:t>
            </a:r>
            <a:r>
              <a:rPr sz="1100" spc="-35" dirty="0">
                <a:solidFill>
                  <a:srgbClr val="FFFFFF"/>
                </a:solidFill>
                <a:latin typeface="Calibri"/>
                <a:cs typeface="Calibri"/>
              </a:rPr>
              <a:t> </a:t>
            </a:r>
            <a:r>
              <a:rPr sz="1100" spc="-5" dirty="0">
                <a:solidFill>
                  <a:srgbClr val="FFFFFF"/>
                </a:solidFill>
                <a:latin typeface="Calibri"/>
                <a:cs typeface="Calibri"/>
              </a:rPr>
              <a:t>Standardize</a:t>
            </a:r>
            <a:r>
              <a:rPr sz="1100" spc="-10" dirty="0">
                <a:solidFill>
                  <a:srgbClr val="FFFFFF"/>
                </a:solidFill>
                <a:latin typeface="Calibri"/>
                <a:cs typeface="Calibri"/>
              </a:rPr>
              <a:t> </a:t>
            </a:r>
            <a:r>
              <a:rPr sz="1100" dirty="0">
                <a:solidFill>
                  <a:srgbClr val="FFFFFF"/>
                </a:solidFill>
                <a:latin typeface="Calibri"/>
                <a:cs typeface="Calibri"/>
              </a:rPr>
              <a:t>the</a:t>
            </a:r>
            <a:r>
              <a:rPr sz="1100" spc="-30" dirty="0">
                <a:solidFill>
                  <a:srgbClr val="FFFFFF"/>
                </a:solidFill>
                <a:latin typeface="Calibri"/>
                <a:cs typeface="Calibri"/>
              </a:rPr>
              <a:t> </a:t>
            </a:r>
            <a:r>
              <a:rPr sz="1100" dirty="0">
                <a:solidFill>
                  <a:srgbClr val="FFFFFF"/>
                </a:solidFill>
                <a:latin typeface="Calibri"/>
                <a:cs typeface="Calibri"/>
              </a:rPr>
              <a:t>data</a:t>
            </a:r>
            <a:endParaRPr sz="1100">
              <a:latin typeface="Calibri"/>
              <a:cs typeface="Calibri"/>
            </a:endParaRPr>
          </a:p>
        </p:txBody>
      </p:sp>
      <p:grpSp>
        <p:nvGrpSpPr>
          <p:cNvPr id="12" name="object 12"/>
          <p:cNvGrpSpPr/>
          <p:nvPr/>
        </p:nvGrpSpPr>
        <p:grpSpPr>
          <a:xfrm>
            <a:off x="5126482" y="1523746"/>
            <a:ext cx="1997075" cy="601345"/>
            <a:chOff x="5126482" y="1523746"/>
            <a:chExt cx="1997075" cy="601345"/>
          </a:xfrm>
        </p:grpSpPr>
        <p:sp>
          <p:nvSpPr>
            <p:cNvPr id="13" name="object 13"/>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4" name="object 14"/>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5" name="object 15"/>
          <p:cNvSpPr txBox="1"/>
          <p:nvPr/>
        </p:nvSpPr>
        <p:spPr>
          <a:xfrm>
            <a:off x="5313934" y="1633855"/>
            <a:ext cx="1622425" cy="347980"/>
          </a:xfrm>
          <a:prstGeom prst="rect">
            <a:avLst/>
          </a:prstGeom>
        </p:spPr>
        <p:txBody>
          <a:bodyPr vert="horz" wrap="square" lIns="0" tIns="13335" rIns="0" bIns="0" rtlCol="0">
            <a:spAutoFit/>
          </a:bodyPr>
          <a:lstStyle/>
          <a:p>
            <a:pPr marL="12700">
              <a:lnSpc>
                <a:spcPts val="1265"/>
              </a:lnSpc>
              <a:spcBef>
                <a:spcPts val="105"/>
              </a:spcBef>
            </a:pPr>
            <a:r>
              <a:rPr sz="1100" dirty="0">
                <a:solidFill>
                  <a:srgbClr val="FFFFFF"/>
                </a:solidFill>
                <a:latin typeface="Calibri"/>
                <a:cs typeface="Calibri"/>
              </a:rPr>
              <a:t>3.</a:t>
            </a:r>
            <a:r>
              <a:rPr sz="1100" spc="-25" dirty="0">
                <a:solidFill>
                  <a:srgbClr val="FFFFFF"/>
                </a:solidFill>
                <a:latin typeface="Calibri"/>
                <a:cs typeface="Calibri"/>
              </a:rPr>
              <a:t> </a:t>
            </a:r>
            <a:r>
              <a:rPr sz="1100" spc="-5" dirty="0">
                <a:solidFill>
                  <a:srgbClr val="FFFFFF"/>
                </a:solidFill>
                <a:latin typeface="Calibri"/>
                <a:cs typeface="Calibri"/>
              </a:rPr>
              <a:t>Train/Test/Split</a:t>
            </a:r>
            <a:r>
              <a:rPr sz="1100" spc="-40" dirty="0">
                <a:solidFill>
                  <a:srgbClr val="FFFFFF"/>
                </a:solidFill>
                <a:latin typeface="Calibri"/>
                <a:cs typeface="Calibri"/>
              </a:rPr>
              <a:t> </a:t>
            </a:r>
            <a:r>
              <a:rPr sz="1100" dirty="0">
                <a:solidFill>
                  <a:srgbClr val="FFFFFF"/>
                </a:solidFill>
                <a:latin typeface="Calibri"/>
                <a:cs typeface="Calibri"/>
              </a:rPr>
              <a:t>data</a:t>
            </a:r>
            <a:r>
              <a:rPr sz="1100" spc="-10" dirty="0">
                <a:solidFill>
                  <a:srgbClr val="FFFFFF"/>
                </a:solidFill>
                <a:latin typeface="Calibri"/>
                <a:cs typeface="Calibri"/>
              </a:rPr>
              <a:t> </a:t>
            </a:r>
            <a:r>
              <a:rPr sz="1100" dirty="0">
                <a:solidFill>
                  <a:srgbClr val="FFFFFF"/>
                </a:solidFill>
                <a:latin typeface="Calibri"/>
                <a:cs typeface="Calibri"/>
              </a:rPr>
              <a:t>in</a:t>
            </a:r>
            <a:r>
              <a:rPr sz="1100" spc="-10" dirty="0">
                <a:solidFill>
                  <a:srgbClr val="FFFFFF"/>
                </a:solidFill>
                <a:latin typeface="Calibri"/>
                <a:cs typeface="Calibri"/>
              </a:rPr>
              <a:t> </a:t>
            </a:r>
            <a:r>
              <a:rPr sz="1100" dirty="0">
                <a:solidFill>
                  <a:srgbClr val="FFFFFF"/>
                </a:solidFill>
                <a:latin typeface="Calibri"/>
                <a:cs typeface="Calibri"/>
              </a:rPr>
              <a:t>to</a:t>
            </a:r>
            <a:endParaRPr sz="1100">
              <a:latin typeface="Calibri"/>
              <a:cs typeface="Calibri"/>
            </a:endParaRPr>
          </a:p>
          <a:p>
            <a:pPr marL="71755">
              <a:lnSpc>
                <a:spcPts val="1265"/>
              </a:lnSpc>
            </a:pPr>
            <a:r>
              <a:rPr sz="1100" spc="-5" dirty="0">
                <a:solidFill>
                  <a:srgbClr val="FFFFFF"/>
                </a:solidFill>
                <a:latin typeface="Calibri"/>
                <a:cs typeface="Calibri"/>
              </a:rPr>
              <a:t>training</a:t>
            </a:r>
            <a:r>
              <a:rPr sz="1100" spc="-15" dirty="0">
                <a:solidFill>
                  <a:srgbClr val="FFFFFF"/>
                </a:solidFill>
                <a:latin typeface="Calibri"/>
                <a:cs typeface="Calibri"/>
              </a:rPr>
              <a:t> </a:t>
            </a:r>
            <a:r>
              <a:rPr sz="1100" dirty="0">
                <a:solidFill>
                  <a:srgbClr val="FFFFFF"/>
                </a:solidFill>
                <a:latin typeface="Calibri"/>
                <a:cs typeface="Calibri"/>
              </a:rPr>
              <a:t>and</a:t>
            </a:r>
            <a:r>
              <a:rPr sz="1100" spc="-10" dirty="0">
                <a:solidFill>
                  <a:srgbClr val="FFFFFF"/>
                </a:solidFill>
                <a:latin typeface="Calibri"/>
                <a:cs typeface="Calibri"/>
              </a:rPr>
              <a:t> </a:t>
            </a:r>
            <a:r>
              <a:rPr sz="1100" dirty="0">
                <a:solidFill>
                  <a:srgbClr val="FFFFFF"/>
                </a:solidFill>
                <a:latin typeface="Calibri"/>
                <a:cs typeface="Calibri"/>
              </a:rPr>
              <a:t>test</a:t>
            </a:r>
            <a:r>
              <a:rPr sz="1100" spc="-30" dirty="0">
                <a:solidFill>
                  <a:srgbClr val="FFFFFF"/>
                </a:solidFill>
                <a:latin typeface="Calibri"/>
                <a:cs typeface="Calibri"/>
              </a:rPr>
              <a:t> </a:t>
            </a:r>
            <a:r>
              <a:rPr sz="1100" dirty="0">
                <a:solidFill>
                  <a:srgbClr val="FFFFFF"/>
                </a:solidFill>
                <a:latin typeface="Calibri"/>
                <a:cs typeface="Calibri"/>
              </a:rPr>
              <a:t>data</a:t>
            </a:r>
            <a:r>
              <a:rPr sz="1100" spc="-5" dirty="0">
                <a:solidFill>
                  <a:srgbClr val="FFFFFF"/>
                </a:solidFill>
                <a:latin typeface="Calibri"/>
                <a:cs typeface="Calibri"/>
              </a:rPr>
              <a:t> sets</a:t>
            </a:r>
            <a:endParaRPr sz="1100">
              <a:latin typeface="Calibri"/>
              <a:cs typeface="Calibri"/>
            </a:endParaRPr>
          </a:p>
        </p:txBody>
      </p:sp>
      <p:grpSp>
        <p:nvGrpSpPr>
          <p:cNvPr id="16" name="object 16"/>
          <p:cNvGrpSpPr/>
          <p:nvPr/>
        </p:nvGrpSpPr>
        <p:grpSpPr>
          <a:xfrm>
            <a:off x="7209790" y="1523746"/>
            <a:ext cx="1995805" cy="601345"/>
            <a:chOff x="7209790" y="1523746"/>
            <a:chExt cx="1995805" cy="601345"/>
          </a:xfrm>
        </p:grpSpPr>
        <p:sp>
          <p:nvSpPr>
            <p:cNvPr id="17" name="object 17"/>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8" name="object 18"/>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7390638" y="1710689"/>
            <a:ext cx="1635760"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4.</a:t>
            </a:r>
            <a:r>
              <a:rPr sz="1100" spc="-25" dirty="0">
                <a:solidFill>
                  <a:srgbClr val="FFFFFF"/>
                </a:solidFill>
                <a:latin typeface="Calibri"/>
                <a:cs typeface="Calibri"/>
              </a:rPr>
              <a:t> </a:t>
            </a:r>
            <a:r>
              <a:rPr sz="1100" spc="-5" dirty="0">
                <a:solidFill>
                  <a:srgbClr val="FFFFFF"/>
                </a:solidFill>
                <a:latin typeface="Calibri"/>
                <a:cs typeface="Calibri"/>
              </a:rPr>
              <a:t>Create</a:t>
            </a:r>
            <a:r>
              <a:rPr sz="1100" spc="-20" dirty="0">
                <a:solidFill>
                  <a:srgbClr val="FFFFFF"/>
                </a:solidFill>
                <a:latin typeface="Calibri"/>
                <a:cs typeface="Calibri"/>
              </a:rPr>
              <a:t> </a:t>
            </a:r>
            <a:r>
              <a:rPr sz="1100" dirty="0">
                <a:solidFill>
                  <a:srgbClr val="FFFFFF"/>
                </a:solidFill>
                <a:latin typeface="Calibri"/>
                <a:cs typeface="Calibri"/>
              </a:rPr>
              <a:t>and</a:t>
            </a:r>
            <a:r>
              <a:rPr sz="1100" spc="-20" dirty="0">
                <a:solidFill>
                  <a:srgbClr val="FFFFFF"/>
                </a:solidFill>
                <a:latin typeface="Calibri"/>
                <a:cs typeface="Calibri"/>
              </a:rPr>
              <a:t> </a:t>
            </a:r>
            <a:r>
              <a:rPr sz="1100" spc="-5" dirty="0">
                <a:solidFill>
                  <a:srgbClr val="FFFFFF"/>
                </a:solidFill>
                <a:latin typeface="Calibri"/>
                <a:cs typeface="Calibri"/>
              </a:rPr>
              <a:t>Refine</a:t>
            </a:r>
            <a:r>
              <a:rPr sz="1100" spc="-20" dirty="0">
                <a:solidFill>
                  <a:srgbClr val="FFFFFF"/>
                </a:solidFill>
                <a:latin typeface="Calibri"/>
                <a:cs typeface="Calibri"/>
              </a:rPr>
              <a:t> </a:t>
            </a:r>
            <a:r>
              <a:rPr sz="1100" dirty="0">
                <a:solidFill>
                  <a:srgbClr val="FFFFFF"/>
                </a:solidFill>
                <a:latin typeface="Calibri"/>
                <a:cs typeface="Calibri"/>
              </a:rPr>
              <a:t>Models</a:t>
            </a:r>
            <a:endParaRPr sz="1100">
              <a:latin typeface="Calibri"/>
              <a:cs typeface="Calibri"/>
            </a:endParaRPr>
          </a:p>
        </p:txBody>
      </p:sp>
      <p:grpSp>
        <p:nvGrpSpPr>
          <p:cNvPr id="20" name="object 20"/>
          <p:cNvGrpSpPr/>
          <p:nvPr/>
        </p:nvGrpSpPr>
        <p:grpSpPr>
          <a:xfrm>
            <a:off x="9291573" y="1523746"/>
            <a:ext cx="1995805" cy="601345"/>
            <a:chOff x="9291573" y="1523746"/>
            <a:chExt cx="1995805" cy="601345"/>
          </a:xfrm>
        </p:grpSpPr>
        <p:sp>
          <p:nvSpPr>
            <p:cNvPr id="21" name="object 21"/>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2" name="object 22"/>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3" name="object 23"/>
          <p:cNvSpPr txBox="1"/>
          <p:nvPr/>
        </p:nvSpPr>
        <p:spPr>
          <a:xfrm>
            <a:off x="9501885" y="1633855"/>
            <a:ext cx="157734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5.</a:t>
            </a:r>
            <a:r>
              <a:rPr sz="1100" spc="-30" dirty="0">
                <a:solidFill>
                  <a:srgbClr val="FFFFFF"/>
                </a:solidFill>
                <a:latin typeface="Calibri"/>
                <a:cs typeface="Calibri"/>
              </a:rPr>
              <a:t> </a:t>
            </a:r>
            <a:r>
              <a:rPr sz="1100" spc="-5" dirty="0">
                <a:solidFill>
                  <a:srgbClr val="FFFFFF"/>
                </a:solidFill>
                <a:latin typeface="Calibri"/>
                <a:cs typeface="Calibri"/>
              </a:rPr>
              <a:t>Find</a:t>
            </a:r>
            <a:r>
              <a:rPr sz="1100" spc="-20" dirty="0">
                <a:solidFill>
                  <a:srgbClr val="FFFFFF"/>
                </a:solidFill>
                <a:latin typeface="Calibri"/>
                <a:cs typeface="Calibri"/>
              </a:rPr>
              <a:t> </a:t>
            </a:r>
            <a:r>
              <a:rPr sz="1100" dirty="0">
                <a:solidFill>
                  <a:srgbClr val="FFFFFF"/>
                </a:solidFill>
                <a:latin typeface="Calibri"/>
                <a:cs typeface="Calibri"/>
              </a:rPr>
              <a:t>the</a:t>
            </a:r>
            <a:r>
              <a:rPr sz="1100" spc="-10" dirty="0">
                <a:solidFill>
                  <a:srgbClr val="FFFFFF"/>
                </a:solidFill>
                <a:latin typeface="Calibri"/>
                <a:cs typeface="Calibri"/>
              </a:rPr>
              <a:t> </a:t>
            </a:r>
            <a:r>
              <a:rPr sz="1100" dirty="0">
                <a:solidFill>
                  <a:srgbClr val="FFFFFF"/>
                </a:solidFill>
                <a:latin typeface="Calibri"/>
                <a:cs typeface="Calibri"/>
              </a:rPr>
              <a:t>best</a:t>
            </a:r>
            <a:r>
              <a:rPr sz="1100" spc="-25" dirty="0">
                <a:solidFill>
                  <a:srgbClr val="FFFFFF"/>
                </a:solidFill>
                <a:latin typeface="Calibri"/>
                <a:cs typeface="Calibri"/>
              </a:rPr>
              <a:t> </a:t>
            </a:r>
            <a:r>
              <a:rPr sz="1100" dirty="0">
                <a:solidFill>
                  <a:srgbClr val="FFFFFF"/>
                </a:solidFill>
                <a:latin typeface="Calibri"/>
                <a:cs typeface="Calibri"/>
              </a:rPr>
              <a:t>performing</a:t>
            </a:r>
            <a:endParaRPr sz="1100">
              <a:latin typeface="Calibri"/>
              <a:cs typeface="Calibri"/>
            </a:endParaRPr>
          </a:p>
          <a:p>
            <a:pPr marL="1270" algn="ctr">
              <a:lnSpc>
                <a:spcPts val="1265"/>
              </a:lnSpc>
            </a:pPr>
            <a:r>
              <a:rPr sz="1100" dirty="0">
                <a:solidFill>
                  <a:srgbClr val="FFFFFF"/>
                </a:solidFill>
                <a:latin typeface="Calibri"/>
                <a:cs typeface="Calibri"/>
              </a:rPr>
              <a:t>Model</a:t>
            </a:r>
            <a:endParaRPr sz="1100">
              <a:latin typeface="Calibri"/>
              <a:cs typeface="Calibri"/>
            </a:endParaRPr>
          </a:p>
        </p:txBody>
      </p:sp>
      <p:sp>
        <p:nvSpPr>
          <p:cNvPr id="24" name="object 24"/>
          <p:cNvSpPr/>
          <p:nvPr/>
        </p:nvSpPr>
        <p:spPr>
          <a:xfrm>
            <a:off x="3954779" y="2302765"/>
            <a:ext cx="3764279" cy="3746538"/>
          </a:xfrm>
          <a:custGeom>
            <a:avLst/>
            <a:gdLst/>
            <a:ahLst/>
            <a:cxnLst/>
            <a:rect l="l" t="t" r="r" b="b"/>
            <a:pathLst>
              <a:path w="3764279" h="4340859">
                <a:moveTo>
                  <a:pt x="3764279" y="0"/>
                </a:moveTo>
                <a:lnTo>
                  <a:pt x="0" y="0"/>
                </a:lnTo>
                <a:lnTo>
                  <a:pt x="0" y="4340352"/>
                </a:lnTo>
                <a:lnTo>
                  <a:pt x="3764279" y="4340352"/>
                </a:lnTo>
                <a:lnTo>
                  <a:pt x="3764279" y="0"/>
                </a:lnTo>
                <a:close/>
              </a:path>
            </a:pathLst>
          </a:custGeom>
          <a:solidFill>
            <a:srgbClr val="FFFFFF"/>
          </a:solidFill>
        </p:spPr>
        <p:txBody>
          <a:bodyPr wrap="square" lIns="0" tIns="0" rIns="0" bIns="0" rtlCol="0"/>
          <a:lstStyle/>
          <a:p>
            <a:endParaRPr/>
          </a:p>
        </p:txBody>
      </p:sp>
      <p:sp>
        <p:nvSpPr>
          <p:cNvPr id="25" name="object 25"/>
          <p:cNvSpPr txBox="1"/>
          <p:nvPr/>
        </p:nvSpPr>
        <p:spPr>
          <a:xfrm>
            <a:off x="3954779" y="2302764"/>
            <a:ext cx="3764279" cy="3746538"/>
          </a:xfrm>
          <a:prstGeom prst="rect">
            <a:avLst/>
          </a:prstGeom>
          <a:ln w="9525">
            <a:solidFill>
              <a:schemeClr val="tx1"/>
            </a:solidFill>
          </a:ln>
        </p:spPr>
        <p:txBody>
          <a:bodyPr vert="horz" wrap="square" lIns="0" tIns="37465" rIns="0" bIns="0" rtlCol="0">
            <a:spAutoFit/>
          </a:bodyPr>
          <a:lstStyle/>
          <a:p>
            <a:pPr marL="320040" marR="516255" indent="-228600">
              <a:lnSpc>
                <a:spcPct val="100000"/>
              </a:lnSpc>
              <a:spcBef>
                <a:spcPts val="295"/>
              </a:spcBef>
              <a:buAutoNum type="arabicPeriod" startAt="4"/>
              <a:tabLst>
                <a:tab pos="320040" algn="l"/>
              </a:tabLst>
            </a:pPr>
            <a:r>
              <a:rPr sz="1100" b="1" spc="-10" dirty="0">
                <a:latin typeface="Calibri"/>
                <a:cs typeface="Calibri"/>
              </a:rPr>
              <a:t>Create </a:t>
            </a:r>
            <a:r>
              <a:rPr sz="1100" b="1" dirty="0">
                <a:latin typeface="Calibri"/>
                <a:cs typeface="Calibri"/>
              </a:rPr>
              <a:t>and </a:t>
            </a:r>
            <a:r>
              <a:rPr sz="1100" b="1" spc="-5" dirty="0">
                <a:latin typeface="Calibri"/>
                <a:cs typeface="Calibri"/>
              </a:rPr>
              <a:t>refine </a:t>
            </a:r>
            <a:r>
              <a:rPr sz="1100" b="1" dirty="0">
                <a:latin typeface="Calibri"/>
                <a:cs typeface="Calibri"/>
              </a:rPr>
              <a:t>Models based </a:t>
            </a:r>
            <a:r>
              <a:rPr sz="1100" b="1" spc="-5" dirty="0">
                <a:latin typeface="Calibri"/>
                <a:cs typeface="Calibri"/>
              </a:rPr>
              <a:t>on following </a:t>
            </a:r>
            <a:r>
              <a:rPr sz="1100" b="1" dirty="0">
                <a:latin typeface="Calibri"/>
                <a:cs typeface="Calibri"/>
              </a:rPr>
              <a:t> </a:t>
            </a:r>
            <a:r>
              <a:rPr sz="1100" b="1" spc="-5" dirty="0">
                <a:latin typeface="Calibri"/>
                <a:cs typeface="Calibri"/>
              </a:rPr>
              <a:t>classification</a:t>
            </a:r>
            <a:r>
              <a:rPr sz="1100" b="1" spc="10" dirty="0">
                <a:latin typeface="Calibri"/>
                <a:cs typeface="Calibri"/>
              </a:rPr>
              <a:t> </a:t>
            </a:r>
            <a:r>
              <a:rPr sz="1100" b="1" spc="-5" dirty="0">
                <a:latin typeface="Calibri"/>
                <a:cs typeface="Calibri"/>
              </a:rPr>
              <a:t>Algorithms: (below</a:t>
            </a:r>
            <a:r>
              <a:rPr sz="1100" b="1" dirty="0">
                <a:latin typeface="Calibri"/>
                <a:cs typeface="Calibri"/>
              </a:rPr>
              <a:t> is</a:t>
            </a:r>
            <a:r>
              <a:rPr sz="1100" b="1" spc="5" dirty="0">
                <a:latin typeface="Calibri"/>
                <a:cs typeface="Calibri"/>
              </a:rPr>
              <a:t> </a:t>
            </a:r>
            <a:r>
              <a:rPr sz="1100" b="1" spc="-5" dirty="0">
                <a:latin typeface="Calibri"/>
                <a:cs typeface="Calibri"/>
              </a:rPr>
              <a:t>LR example)</a:t>
            </a:r>
            <a:endParaRPr lang="en-IN" sz="1100" b="1" dirty="0">
              <a:latin typeface="Calibri"/>
              <a:cs typeface="Calibri"/>
            </a:endParaRPr>
          </a:p>
          <a:p>
            <a:pPr marL="777240" lvl="1" indent="-228600">
              <a:lnSpc>
                <a:spcPct val="100000"/>
              </a:lnSpc>
              <a:buAutoNum type="romanLcPeriod"/>
              <a:tabLst>
                <a:tab pos="776605" algn="l"/>
                <a:tab pos="777240" algn="l"/>
              </a:tabLst>
            </a:pPr>
            <a:r>
              <a:rPr sz="1100" b="1" spc="-10" dirty="0">
                <a:latin typeface="Calibri"/>
                <a:cs typeface="Calibri"/>
              </a:rPr>
              <a:t>Create</a:t>
            </a:r>
            <a:r>
              <a:rPr sz="1100" b="1" spc="-30" dirty="0">
                <a:latin typeface="Calibri"/>
                <a:cs typeface="Calibri"/>
              </a:rPr>
              <a:t> </a:t>
            </a:r>
            <a:r>
              <a:rPr sz="1100" b="1" spc="-5" dirty="0">
                <a:latin typeface="Calibri"/>
                <a:cs typeface="Calibri"/>
              </a:rPr>
              <a:t>Logistic Regression</a:t>
            </a:r>
            <a:r>
              <a:rPr sz="1100" b="1" dirty="0">
                <a:latin typeface="Calibri"/>
                <a:cs typeface="Calibri"/>
              </a:rPr>
              <a:t> </a:t>
            </a:r>
            <a:r>
              <a:rPr sz="1100" b="1" spc="-5" dirty="0">
                <a:latin typeface="Calibri"/>
                <a:cs typeface="Calibri"/>
              </a:rPr>
              <a:t>object</a:t>
            </a:r>
            <a:r>
              <a:rPr sz="1100" b="1" spc="-10" dirty="0">
                <a:latin typeface="Calibri"/>
                <a:cs typeface="Calibri"/>
              </a:rPr>
              <a:t> </a:t>
            </a:r>
            <a:r>
              <a:rPr sz="1100" b="1" dirty="0">
                <a:latin typeface="Calibri"/>
                <a:cs typeface="Calibri"/>
              </a:rPr>
              <a:t>and</a:t>
            </a:r>
            <a:r>
              <a:rPr sz="1100" b="1" spc="-25" dirty="0">
                <a:latin typeface="Calibri"/>
                <a:cs typeface="Calibri"/>
              </a:rPr>
              <a:t> </a:t>
            </a:r>
            <a:r>
              <a:rPr sz="1100" b="1" dirty="0">
                <a:latin typeface="Calibri"/>
                <a:cs typeface="Calibri"/>
              </a:rPr>
              <a:t>then</a:t>
            </a:r>
          </a:p>
          <a:p>
            <a:pPr marL="777240">
              <a:lnSpc>
                <a:spcPct val="100000"/>
              </a:lnSpc>
            </a:pPr>
            <a:r>
              <a:rPr sz="1100" b="1" spc="-10" dirty="0">
                <a:latin typeface="Calibri"/>
                <a:cs typeface="Calibri"/>
              </a:rPr>
              <a:t>create </a:t>
            </a:r>
            <a:r>
              <a:rPr sz="1100" b="1" dirty="0">
                <a:latin typeface="Calibri"/>
                <a:cs typeface="Calibri"/>
              </a:rPr>
              <a:t>a</a:t>
            </a:r>
            <a:r>
              <a:rPr sz="1100" b="1" spc="-5" dirty="0">
                <a:latin typeface="Calibri"/>
                <a:cs typeface="Calibri"/>
              </a:rPr>
              <a:t> </a:t>
            </a:r>
            <a:r>
              <a:rPr sz="1100" b="1" spc="-5" dirty="0" err="1">
                <a:latin typeface="Calibri"/>
                <a:cs typeface="Calibri"/>
              </a:rPr>
              <a:t>GridSearchCV</a:t>
            </a:r>
            <a:r>
              <a:rPr sz="1100" b="1" spc="-40" dirty="0">
                <a:latin typeface="Calibri"/>
                <a:cs typeface="Calibri"/>
              </a:rPr>
              <a:t> </a:t>
            </a:r>
            <a:r>
              <a:rPr sz="1100" b="1" spc="-5" dirty="0">
                <a:latin typeface="Calibri"/>
                <a:cs typeface="Calibri"/>
              </a:rPr>
              <a:t>object</a:t>
            </a:r>
            <a:endParaRPr lang="en-IN" sz="1100" b="1" dirty="0">
              <a:latin typeface="Calibri"/>
              <a:cs typeface="Calibri"/>
            </a:endParaRPr>
          </a:p>
          <a:p>
            <a:pPr marL="777240" marR="115570" lvl="1" indent="-228600">
              <a:lnSpc>
                <a:spcPct val="100000"/>
              </a:lnSpc>
              <a:buAutoNum type="romanLcPeriod" startAt="2"/>
              <a:tabLst>
                <a:tab pos="777240" algn="l"/>
              </a:tabLst>
            </a:pPr>
            <a:r>
              <a:rPr sz="1100" b="1" spc="-5" dirty="0">
                <a:latin typeface="Calibri"/>
                <a:cs typeface="Calibri"/>
              </a:rPr>
              <a:t>Fit train </a:t>
            </a:r>
            <a:r>
              <a:rPr sz="1100" b="1" spc="-10" dirty="0">
                <a:latin typeface="Calibri"/>
                <a:cs typeface="Calibri"/>
              </a:rPr>
              <a:t>data set </a:t>
            </a:r>
            <a:r>
              <a:rPr sz="1100" b="1" dirty="0">
                <a:latin typeface="Calibri"/>
                <a:cs typeface="Calibri"/>
              </a:rPr>
              <a:t>in </a:t>
            </a:r>
            <a:r>
              <a:rPr sz="1100" b="1" spc="-5" dirty="0">
                <a:latin typeface="Calibri"/>
                <a:cs typeface="Calibri"/>
              </a:rPr>
              <a:t>to </a:t>
            </a:r>
            <a:r>
              <a:rPr sz="1100" b="1" dirty="0">
                <a:latin typeface="Calibri"/>
                <a:cs typeface="Calibri"/>
              </a:rPr>
              <a:t>the </a:t>
            </a:r>
            <a:r>
              <a:rPr sz="1100" b="1" spc="-5" dirty="0">
                <a:latin typeface="Calibri"/>
                <a:cs typeface="Calibri"/>
              </a:rPr>
              <a:t>GridSearchCV object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train</a:t>
            </a:r>
            <a:r>
              <a:rPr sz="1100" b="1" spc="-20" dirty="0">
                <a:latin typeface="Calibri"/>
                <a:cs typeface="Calibri"/>
              </a:rPr>
              <a:t> </a:t>
            </a:r>
            <a:r>
              <a:rPr sz="1100" b="1" dirty="0">
                <a:latin typeface="Calibri"/>
                <a:cs typeface="Calibri"/>
              </a:rPr>
              <a:t>the</a:t>
            </a:r>
            <a:r>
              <a:rPr sz="1100" b="1" spc="-10" dirty="0">
                <a:latin typeface="Calibri"/>
                <a:cs typeface="Calibri"/>
              </a:rPr>
              <a:t> </a:t>
            </a:r>
            <a:r>
              <a:rPr sz="1100" b="1" dirty="0">
                <a:latin typeface="Calibri"/>
                <a:cs typeface="Calibri"/>
              </a:rPr>
              <a:t>Model</a:t>
            </a: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25"/>
              </a:spcBef>
            </a:pPr>
            <a:endParaRPr lang="en-IN" sz="1050" b="1" dirty="0">
              <a:latin typeface="Calibri"/>
              <a:cs typeface="Calibri"/>
            </a:endParaRPr>
          </a:p>
          <a:p>
            <a:pPr marL="777240" marR="323215" lvl="1" indent="-228600">
              <a:lnSpc>
                <a:spcPct val="100000"/>
              </a:lnSpc>
              <a:buAutoNum type="romanLcPeriod" startAt="2"/>
              <a:tabLst>
                <a:tab pos="777240" algn="l"/>
              </a:tabLst>
            </a:pPr>
            <a:r>
              <a:rPr sz="1100" b="1" spc="-5" dirty="0">
                <a:latin typeface="Calibri"/>
                <a:cs typeface="Calibri"/>
              </a:rPr>
              <a:t>Find</a:t>
            </a:r>
            <a:r>
              <a:rPr sz="1100" b="1" spc="-2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display</a:t>
            </a:r>
            <a:r>
              <a:rPr sz="1100" b="1" spc="-30" dirty="0">
                <a:latin typeface="Calibri"/>
                <a:cs typeface="Calibri"/>
              </a:rPr>
              <a:t> </a:t>
            </a:r>
            <a:r>
              <a:rPr sz="1100" b="1" spc="-5" dirty="0">
                <a:latin typeface="Calibri"/>
                <a:cs typeface="Calibri"/>
              </a:rPr>
              <a:t>best</a:t>
            </a:r>
            <a:r>
              <a:rPr sz="1100" b="1" spc="-10" dirty="0">
                <a:latin typeface="Calibri"/>
                <a:cs typeface="Calibri"/>
              </a:rPr>
              <a:t> hyperparameters</a:t>
            </a:r>
            <a:r>
              <a:rPr sz="1100" b="1" spc="-25" dirty="0">
                <a:latin typeface="Calibri"/>
                <a:cs typeface="Calibri"/>
              </a:rPr>
              <a:t> </a:t>
            </a:r>
            <a:r>
              <a:rPr sz="1100" b="1" dirty="0">
                <a:latin typeface="Calibri"/>
                <a:cs typeface="Calibri"/>
              </a:rPr>
              <a:t>and </a:t>
            </a:r>
            <a:r>
              <a:rPr sz="1100" b="1" spc="-260" dirty="0">
                <a:latin typeface="Calibri"/>
                <a:cs typeface="Calibri"/>
              </a:rPr>
              <a:t> </a:t>
            </a:r>
            <a:r>
              <a:rPr sz="1100" b="1" spc="-5" dirty="0">
                <a:latin typeface="Calibri"/>
                <a:cs typeface="Calibri"/>
              </a:rPr>
              <a:t>accuracy</a:t>
            </a:r>
            <a:r>
              <a:rPr sz="1100" b="1" spc="-10" dirty="0">
                <a:latin typeface="Calibri"/>
                <a:cs typeface="Calibri"/>
              </a:rPr>
              <a:t> score</a:t>
            </a:r>
            <a:endParaRPr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10"/>
              </a:spcBef>
              <a:buFont typeface="Calibri"/>
              <a:buAutoNum type="romanLcPeriod" startAt="2"/>
            </a:pPr>
            <a:endParaRPr sz="1100" b="1" dirty="0">
              <a:latin typeface="Calibri"/>
              <a:cs typeface="Calibri"/>
            </a:endParaRPr>
          </a:p>
          <a:p>
            <a:pPr marL="777240" marR="595630" lvl="1" indent="-228600">
              <a:lnSpc>
                <a:spcPct val="100000"/>
              </a:lnSpc>
              <a:spcBef>
                <a:spcPts val="5"/>
              </a:spcBef>
              <a:buAutoNum type="romanLcPeriod" startAt="2"/>
              <a:tabLst>
                <a:tab pos="777240" algn="l"/>
              </a:tabLst>
            </a:pPr>
            <a:r>
              <a:rPr sz="1100" b="1" spc="-5" dirty="0">
                <a:latin typeface="Calibri"/>
                <a:cs typeface="Calibri"/>
              </a:rPr>
              <a:t>Check </a:t>
            </a:r>
            <a:r>
              <a:rPr sz="1100" b="1" dirty="0">
                <a:latin typeface="Calibri"/>
                <a:cs typeface="Calibri"/>
              </a:rPr>
              <a:t>the </a:t>
            </a:r>
            <a:r>
              <a:rPr sz="1100" b="1" spc="-5" dirty="0">
                <a:latin typeface="Calibri"/>
                <a:cs typeface="Calibri"/>
              </a:rPr>
              <a:t>accuracy on </a:t>
            </a:r>
            <a:r>
              <a:rPr sz="1100" b="1" dirty="0">
                <a:latin typeface="Calibri"/>
                <a:cs typeface="Calibri"/>
              </a:rPr>
              <a:t>the </a:t>
            </a:r>
            <a:r>
              <a:rPr sz="1100" b="1" spc="-10" dirty="0">
                <a:latin typeface="Calibri"/>
                <a:cs typeface="Calibri"/>
              </a:rPr>
              <a:t>test data </a:t>
            </a:r>
            <a:r>
              <a:rPr sz="1100" b="1" dirty="0">
                <a:latin typeface="Calibri"/>
                <a:cs typeface="Calibri"/>
              </a:rPr>
              <a:t>by </a:t>
            </a:r>
            <a:r>
              <a:rPr sz="1100" b="1" spc="-260" dirty="0">
                <a:latin typeface="Calibri"/>
                <a:cs typeface="Calibri"/>
              </a:rPr>
              <a:t> </a:t>
            </a:r>
            <a:r>
              <a:rPr sz="1100" b="1" spc="-5" dirty="0">
                <a:latin typeface="Calibri"/>
                <a:cs typeface="Calibri"/>
              </a:rPr>
              <a:t>creating</a:t>
            </a:r>
            <a:r>
              <a:rPr sz="1100" b="1" spc="-25" dirty="0">
                <a:latin typeface="Calibri"/>
                <a:cs typeface="Calibri"/>
              </a:rPr>
              <a:t> </a:t>
            </a:r>
            <a:r>
              <a:rPr sz="1100" b="1" dirty="0">
                <a:latin typeface="Calibri"/>
                <a:cs typeface="Calibri"/>
              </a:rPr>
              <a:t>a</a:t>
            </a:r>
            <a:r>
              <a:rPr sz="1100" b="1" spc="-5" dirty="0">
                <a:latin typeface="Calibri"/>
                <a:cs typeface="Calibri"/>
              </a:rPr>
              <a:t> confusion</a:t>
            </a:r>
            <a:r>
              <a:rPr sz="1100" b="1" spc="-15" dirty="0">
                <a:latin typeface="Calibri"/>
                <a:cs typeface="Calibri"/>
              </a:rPr>
              <a:t> </a:t>
            </a:r>
            <a:r>
              <a:rPr sz="1100" b="1" spc="-5" dirty="0">
                <a:latin typeface="Calibri"/>
                <a:cs typeface="Calibri"/>
              </a:rPr>
              <a:t>matrix</a:t>
            </a: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45"/>
              </a:spcBef>
              <a:buFont typeface="Calibri"/>
              <a:buAutoNum type="romanLcPeriod" startAt="2"/>
            </a:pPr>
            <a:endParaRPr sz="1050" b="1" dirty="0">
              <a:latin typeface="Calibri"/>
              <a:cs typeface="Calibri"/>
            </a:endParaRPr>
          </a:p>
          <a:p>
            <a:pPr marL="777240" marR="314960" lvl="1" indent="-228600">
              <a:lnSpc>
                <a:spcPct val="100000"/>
              </a:lnSpc>
              <a:buAutoNum type="romanLcPeriod" startAt="2"/>
              <a:tabLst>
                <a:tab pos="777240" algn="l"/>
              </a:tabLst>
            </a:pPr>
            <a:r>
              <a:rPr sz="1100" b="1" spc="-10" dirty="0">
                <a:latin typeface="Calibri"/>
                <a:cs typeface="Calibri"/>
              </a:rPr>
              <a:t>Repeat </a:t>
            </a:r>
            <a:r>
              <a:rPr sz="1100" b="1" spc="-5" dirty="0">
                <a:latin typeface="Calibri"/>
                <a:cs typeface="Calibri"/>
              </a:rPr>
              <a:t>above steps </a:t>
            </a:r>
            <a:r>
              <a:rPr sz="1100" b="1" spc="-10" dirty="0">
                <a:latin typeface="Calibri"/>
                <a:cs typeface="Calibri"/>
              </a:rPr>
              <a:t>for </a:t>
            </a:r>
            <a:r>
              <a:rPr sz="1100" b="1" dirty="0">
                <a:latin typeface="Calibri"/>
                <a:cs typeface="Calibri"/>
              </a:rPr>
              <a:t>Decision </a:t>
            </a:r>
            <a:r>
              <a:rPr sz="1100" b="1" spc="-20" dirty="0">
                <a:latin typeface="Calibri"/>
                <a:cs typeface="Calibri"/>
              </a:rPr>
              <a:t>Tree, </a:t>
            </a:r>
            <a:r>
              <a:rPr sz="1100" b="1" dirty="0">
                <a:latin typeface="Calibri"/>
                <a:cs typeface="Calibri"/>
              </a:rPr>
              <a:t>KNN,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SVM</a:t>
            </a:r>
            <a:r>
              <a:rPr sz="1100" b="1" dirty="0">
                <a:latin typeface="Calibri"/>
                <a:cs typeface="Calibri"/>
              </a:rPr>
              <a:t> </a:t>
            </a:r>
            <a:r>
              <a:rPr sz="1100" b="1" spc="-5" dirty="0">
                <a:latin typeface="Calibri"/>
                <a:cs typeface="Calibri"/>
              </a:rPr>
              <a:t>algorithms</a:t>
            </a:r>
            <a:endParaRPr sz="1100" b="1" dirty="0">
              <a:latin typeface="Calibri"/>
              <a:cs typeface="Calibri"/>
            </a:endParaRPr>
          </a:p>
        </p:txBody>
      </p:sp>
      <p:sp>
        <p:nvSpPr>
          <p:cNvPr id="26" name="object 26"/>
          <p:cNvSpPr/>
          <p:nvPr/>
        </p:nvSpPr>
        <p:spPr>
          <a:xfrm>
            <a:off x="7801356" y="2327148"/>
            <a:ext cx="4277995" cy="3601720"/>
          </a:xfrm>
          <a:custGeom>
            <a:avLst/>
            <a:gdLst/>
            <a:ahLst/>
            <a:cxnLst/>
            <a:rect l="l" t="t" r="r" b="b"/>
            <a:pathLst>
              <a:path w="4277995" h="3601720">
                <a:moveTo>
                  <a:pt x="4277867" y="0"/>
                </a:moveTo>
                <a:lnTo>
                  <a:pt x="0" y="0"/>
                </a:lnTo>
                <a:lnTo>
                  <a:pt x="0" y="3601212"/>
                </a:lnTo>
                <a:lnTo>
                  <a:pt x="4277867" y="3601212"/>
                </a:lnTo>
                <a:lnTo>
                  <a:pt x="4277867" y="0"/>
                </a:lnTo>
                <a:close/>
              </a:path>
            </a:pathLst>
          </a:custGeom>
          <a:solidFill>
            <a:srgbClr val="FFFFFF"/>
          </a:solidFill>
          <a:ln>
            <a:solidFill>
              <a:schemeClr val="tx1"/>
            </a:solidFill>
          </a:ln>
        </p:spPr>
        <p:txBody>
          <a:bodyPr wrap="square" lIns="0" tIns="0" rIns="0" bIns="0" rtlCol="0"/>
          <a:lstStyle/>
          <a:p>
            <a:endParaRPr/>
          </a:p>
        </p:txBody>
      </p:sp>
      <p:sp>
        <p:nvSpPr>
          <p:cNvPr id="27" name="object 27"/>
          <p:cNvSpPr txBox="1"/>
          <p:nvPr/>
        </p:nvSpPr>
        <p:spPr>
          <a:xfrm>
            <a:off x="7801356" y="2327148"/>
            <a:ext cx="4277995" cy="221856"/>
          </a:xfrm>
          <a:prstGeom prst="rect">
            <a:avLst/>
          </a:prstGeom>
          <a:ln w="9525">
            <a:solidFill>
              <a:srgbClr val="4471C4"/>
            </a:solidFill>
          </a:ln>
        </p:spPr>
        <p:txBody>
          <a:bodyPr vert="horz" wrap="square" lIns="0" tIns="36830" rIns="0" bIns="0" rtlCol="0">
            <a:spAutoFit/>
          </a:bodyPr>
          <a:lstStyle/>
          <a:p>
            <a:pPr marL="92075">
              <a:lnSpc>
                <a:spcPct val="100000"/>
              </a:lnSpc>
              <a:spcBef>
                <a:spcPts val="290"/>
              </a:spcBef>
              <a:tabLst>
                <a:tab pos="434340" algn="l"/>
              </a:tabLst>
            </a:pPr>
            <a:r>
              <a:rPr sz="1200" dirty="0">
                <a:latin typeface="Calibri"/>
                <a:cs typeface="Calibri"/>
              </a:rPr>
              <a:t>3.	</a:t>
            </a:r>
            <a:r>
              <a:rPr sz="1200" spc="-5" dirty="0">
                <a:latin typeface="Calibri"/>
                <a:cs typeface="Calibri"/>
              </a:rPr>
              <a:t>Find</a:t>
            </a:r>
            <a:r>
              <a:rPr sz="1200" spc="-30" dirty="0">
                <a:latin typeface="Calibri"/>
                <a:cs typeface="Calibri"/>
              </a:rPr>
              <a:t> </a:t>
            </a:r>
            <a:r>
              <a:rPr sz="1200" dirty="0">
                <a:latin typeface="Calibri"/>
                <a:cs typeface="Calibri"/>
              </a:rPr>
              <a:t>the</a:t>
            </a:r>
            <a:r>
              <a:rPr sz="1200" spc="-30" dirty="0">
                <a:latin typeface="Calibri"/>
                <a:cs typeface="Calibri"/>
              </a:rPr>
              <a:t> </a:t>
            </a:r>
            <a:r>
              <a:rPr sz="1200" spc="-5" dirty="0">
                <a:latin typeface="Calibri"/>
                <a:cs typeface="Calibri"/>
              </a:rPr>
              <a:t>best</a:t>
            </a:r>
            <a:r>
              <a:rPr sz="1200" spc="-15" dirty="0">
                <a:latin typeface="Calibri"/>
                <a:cs typeface="Calibri"/>
              </a:rPr>
              <a:t> </a:t>
            </a:r>
            <a:r>
              <a:rPr sz="1200" spc="-5" dirty="0">
                <a:latin typeface="Calibri"/>
                <a:cs typeface="Calibri"/>
              </a:rPr>
              <a:t>performing</a:t>
            </a:r>
            <a:r>
              <a:rPr sz="1200" spc="-45" dirty="0">
                <a:latin typeface="Calibri"/>
                <a:cs typeface="Calibri"/>
              </a:rPr>
              <a:t> </a:t>
            </a:r>
            <a:r>
              <a:rPr sz="1200" dirty="0">
                <a:latin typeface="Calibri"/>
                <a:cs typeface="Calibri"/>
              </a:rPr>
              <a:t>model</a:t>
            </a:r>
            <a:endParaRPr sz="1200">
              <a:latin typeface="Calibri"/>
              <a:cs typeface="Calibri"/>
            </a:endParaRPr>
          </a:p>
        </p:txBody>
      </p:sp>
      <p:sp>
        <p:nvSpPr>
          <p:cNvPr id="28" name="object 28"/>
          <p:cNvSpPr/>
          <p:nvPr/>
        </p:nvSpPr>
        <p:spPr>
          <a:xfrm>
            <a:off x="112776" y="2302764"/>
            <a:ext cx="3764279" cy="1569720"/>
          </a:xfrm>
          <a:custGeom>
            <a:avLst/>
            <a:gdLst/>
            <a:ahLst/>
            <a:cxnLst/>
            <a:rect l="l" t="t" r="r" b="b"/>
            <a:pathLst>
              <a:path w="3764279" h="1569720">
                <a:moveTo>
                  <a:pt x="3764279" y="0"/>
                </a:moveTo>
                <a:lnTo>
                  <a:pt x="0" y="0"/>
                </a:lnTo>
                <a:lnTo>
                  <a:pt x="0" y="1569720"/>
                </a:lnTo>
                <a:lnTo>
                  <a:pt x="3764279" y="1569720"/>
                </a:lnTo>
                <a:lnTo>
                  <a:pt x="3764279"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112776" y="2302764"/>
            <a:ext cx="3841876" cy="407163"/>
          </a:xfrm>
          <a:prstGeom prst="rect">
            <a:avLst/>
          </a:prstGeom>
          <a:ln w="9525">
            <a:solidFill>
              <a:schemeClr val="tx1"/>
            </a:solidFill>
          </a:ln>
        </p:spPr>
        <p:txBody>
          <a:bodyPr vert="horz" wrap="square" lIns="0" tIns="37465" rIns="0" bIns="0" rtlCol="0">
            <a:spAutoFit/>
          </a:bodyPr>
          <a:lstStyle/>
          <a:p>
            <a:pPr marL="319405" marR="357505" indent="-228600">
              <a:lnSpc>
                <a:spcPct val="100000"/>
              </a:lnSpc>
              <a:spcBef>
                <a:spcPts val="295"/>
              </a:spcBef>
            </a:pPr>
            <a:r>
              <a:rPr sz="1200" b="1" dirty="0">
                <a:latin typeface="Calibri"/>
                <a:cs typeface="Calibri"/>
              </a:rPr>
              <a:t>1.</a:t>
            </a:r>
            <a:r>
              <a:rPr sz="1200" b="1" spc="70" dirty="0">
                <a:latin typeface="Calibri"/>
                <a:cs typeface="Calibri"/>
              </a:rPr>
              <a:t> </a:t>
            </a:r>
            <a:r>
              <a:rPr sz="1200" b="1" spc="-5" dirty="0">
                <a:latin typeface="Calibri"/>
                <a:cs typeface="Calibri"/>
              </a:rPr>
              <a:t>Load</a:t>
            </a:r>
            <a:r>
              <a:rPr sz="1200" b="1" spc="-10" dirty="0">
                <a:latin typeface="Calibri"/>
                <a:cs typeface="Calibri"/>
              </a:rPr>
              <a:t> </a:t>
            </a:r>
            <a:r>
              <a:rPr sz="1200" b="1" dirty="0">
                <a:latin typeface="Calibri"/>
                <a:cs typeface="Calibri"/>
              </a:rPr>
              <a:t>SpaceX</a:t>
            </a:r>
            <a:r>
              <a:rPr sz="1200" b="1" spc="-15" dirty="0">
                <a:latin typeface="Calibri"/>
                <a:cs typeface="Calibri"/>
              </a:rPr>
              <a:t> </a:t>
            </a:r>
            <a:r>
              <a:rPr sz="1200" b="1" spc="-5" dirty="0">
                <a:latin typeface="Calibri"/>
                <a:cs typeface="Calibri"/>
              </a:rPr>
              <a:t>dataset </a:t>
            </a:r>
            <a:r>
              <a:rPr sz="1200" b="1" spc="-10" dirty="0">
                <a:latin typeface="Calibri"/>
                <a:cs typeface="Calibri"/>
              </a:rPr>
              <a:t>(csv)</a:t>
            </a:r>
            <a:r>
              <a:rPr sz="1200" b="1" dirty="0">
                <a:latin typeface="Calibri"/>
                <a:cs typeface="Calibri"/>
              </a:rPr>
              <a:t> in</a:t>
            </a:r>
            <a:r>
              <a:rPr sz="1200" b="1" spc="-5" dirty="0">
                <a:latin typeface="Calibri"/>
                <a:cs typeface="Calibri"/>
              </a:rPr>
              <a:t> to</a:t>
            </a:r>
            <a:r>
              <a:rPr sz="1200" b="1" spc="-10" dirty="0">
                <a:latin typeface="Calibri"/>
                <a:cs typeface="Calibri"/>
              </a:rPr>
              <a:t> </a:t>
            </a:r>
            <a:r>
              <a:rPr sz="1200" b="1" dirty="0">
                <a:latin typeface="Calibri"/>
                <a:cs typeface="Calibri"/>
              </a:rPr>
              <a:t>a </a:t>
            </a:r>
            <a:r>
              <a:rPr sz="1200" b="1" spc="-10" dirty="0">
                <a:latin typeface="Calibri"/>
                <a:cs typeface="Calibri"/>
              </a:rPr>
              <a:t>Dataframe</a:t>
            </a:r>
            <a:r>
              <a:rPr sz="1200" b="1" spc="-35" dirty="0">
                <a:latin typeface="Calibri"/>
                <a:cs typeface="Calibri"/>
              </a:rPr>
              <a:t> </a:t>
            </a:r>
            <a:r>
              <a:rPr sz="1200" b="1" dirty="0">
                <a:latin typeface="Calibri"/>
                <a:cs typeface="Calibri"/>
              </a:rPr>
              <a:t>and </a:t>
            </a:r>
            <a:r>
              <a:rPr sz="1200" b="1" spc="5" dirty="0">
                <a:latin typeface="Calibri"/>
                <a:cs typeface="Calibri"/>
              </a:rPr>
              <a:t> </a:t>
            </a:r>
            <a:r>
              <a:rPr sz="1200" b="1" spc="-10" dirty="0">
                <a:latin typeface="Calibri"/>
                <a:cs typeface="Calibri"/>
              </a:rPr>
              <a:t>create </a:t>
            </a:r>
            <a:r>
              <a:rPr sz="1200" b="1" dirty="0">
                <a:latin typeface="Calibri"/>
                <a:cs typeface="Calibri"/>
              </a:rPr>
              <a:t>NumPy</a:t>
            </a:r>
            <a:r>
              <a:rPr sz="1200" b="1" spc="-25" dirty="0">
                <a:latin typeface="Calibri"/>
                <a:cs typeface="Calibri"/>
              </a:rPr>
              <a:t> </a:t>
            </a:r>
            <a:r>
              <a:rPr sz="1200" b="1" spc="-10" dirty="0">
                <a:latin typeface="Calibri"/>
                <a:cs typeface="Calibri"/>
              </a:rPr>
              <a:t>array</a:t>
            </a:r>
            <a:r>
              <a:rPr sz="1200" b="1" spc="-15" dirty="0">
                <a:latin typeface="Calibri"/>
                <a:cs typeface="Calibri"/>
              </a:rPr>
              <a:t> </a:t>
            </a:r>
            <a:r>
              <a:rPr sz="1200" b="1" spc="-10" dirty="0">
                <a:latin typeface="Calibri"/>
                <a:cs typeface="Calibri"/>
              </a:rPr>
              <a:t>from</a:t>
            </a:r>
            <a:r>
              <a:rPr sz="1200" b="1" spc="-5" dirty="0">
                <a:latin typeface="Calibri"/>
                <a:cs typeface="Calibri"/>
              </a:rPr>
              <a:t> </a:t>
            </a:r>
            <a:r>
              <a:rPr sz="1200" b="1" dirty="0">
                <a:latin typeface="Calibri"/>
                <a:cs typeface="Calibri"/>
              </a:rPr>
              <a:t>the</a:t>
            </a:r>
            <a:r>
              <a:rPr sz="1200" b="1" spc="-20" dirty="0">
                <a:latin typeface="Calibri"/>
                <a:cs typeface="Calibri"/>
              </a:rPr>
              <a:t> </a:t>
            </a:r>
            <a:r>
              <a:rPr sz="1200" b="1" spc="-5" dirty="0">
                <a:latin typeface="Calibri"/>
                <a:cs typeface="Calibri"/>
              </a:rPr>
              <a:t>column</a:t>
            </a:r>
            <a:r>
              <a:rPr sz="1200" b="1" spc="-10" dirty="0">
                <a:latin typeface="Calibri"/>
                <a:cs typeface="Calibri"/>
              </a:rPr>
              <a:t> </a:t>
            </a:r>
            <a:r>
              <a:rPr sz="1200" b="1" spc="-5" dirty="0">
                <a:latin typeface="Calibri"/>
                <a:cs typeface="Calibri"/>
              </a:rPr>
              <a:t>class</a:t>
            </a:r>
            <a:r>
              <a:rPr sz="1200" b="1" spc="25" dirty="0">
                <a:latin typeface="Calibri"/>
                <a:cs typeface="Calibri"/>
              </a:rPr>
              <a:t> </a:t>
            </a:r>
            <a:r>
              <a:rPr sz="1200" b="1" dirty="0">
                <a:latin typeface="Calibri"/>
                <a:cs typeface="Calibri"/>
              </a:rPr>
              <a:t>in</a:t>
            </a:r>
            <a:r>
              <a:rPr sz="1200" b="1" spc="-5" dirty="0">
                <a:latin typeface="Calibri"/>
                <a:cs typeface="Calibri"/>
              </a:rPr>
              <a:t> </a:t>
            </a:r>
            <a:r>
              <a:rPr sz="1200" b="1" spc="-10" dirty="0">
                <a:latin typeface="Calibri"/>
                <a:cs typeface="Calibri"/>
              </a:rPr>
              <a:t>data</a:t>
            </a:r>
            <a:endParaRPr sz="1200" b="1" dirty="0">
              <a:latin typeface="Calibri"/>
              <a:cs typeface="Calibri"/>
            </a:endParaRPr>
          </a:p>
        </p:txBody>
      </p:sp>
      <p:grpSp>
        <p:nvGrpSpPr>
          <p:cNvPr id="30" name="object 30"/>
          <p:cNvGrpSpPr/>
          <p:nvPr/>
        </p:nvGrpSpPr>
        <p:grpSpPr>
          <a:xfrm>
            <a:off x="226949" y="2816877"/>
            <a:ext cx="3570731" cy="1943100"/>
            <a:chOff x="111252" y="2842260"/>
            <a:chExt cx="3764279" cy="1943100"/>
          </a:xfrm>
        </p:grpSpPr>
        <p:pic>
          <p:nvPicPr>
            <p:cNvPr id="31" name="object 31"/>
            <p:cNvPicPr/>
            <p:nvPr/>
          </p:nvPicPr>
          <p:blipFill>
            <a:blip r:embed="rId2" cstate="print"/>
            <a:stretch>
              <a:fillRect/>
            </a:stretch>
          </p:blipFill>
          <p:spPr>
            <a:xfrm>
              <a:off x="269747" y="2842260"/>
              <a:ext cx="3526536" cy="329184"/>
            </a:xfrm>
            <a:prstGeom prst="rect">
              <a:avLst/>
            </a:prstGeom>
          </p:spPr>
        </p:pic>
        <p:pic>
          <p:nvPicPr>
            <p:cNvPr id="32" name="object 32"/>
            <p:cNvPicPr/>
            <p:nvPr/>
          </p:nvPicPr>
          <p:blipFill>
            <a:blip r:embed="rId3" cstate="print"/>
            <a:stretch>
              <a:fillRect/>
            </a:stretch>
          </p:blipFill>
          <p:spPr>
            <a:xfrm>
              <a:off x="237744" y="3253740"/>
              <a:ext cx="2435352" cy="257555"/>
            </a:xfrm>
            <a:prstGeom prst="rect">
              <a:avLst/>
            </a:prstGeom>
          </p:spPr>
        </p:pic>
        <p:sp>
          <p:nvSpPr>
            <p:cNvPr id="33" name="object 33"/>
            <p:cNvSpPr/>
            <p:nvPr/>
          </p:nvSpPr>
          <p:spPr>
            <a:xfrm>
              <a:off x="111252" y="3954780"/>
              <a:ext cx="3764279" cy="830580"/>
            </a:xfrm>
            <a:custGeom>
              <a:avLst/>
              <a:gdLst/>
              <a:ahLst/>
              <a:cxnLst/>
              <a:rect l="l" t="t" r="r" b="b"/>
              <a:pathLst>
                <a:path w="3764279" h="830579">
                  <a:moveTo>
                    <a:pt x="3764279" y="0"/>
                  </a:moveTo>
                  <a:lnTo>
                    <a:pt x="0" y="0"/>
                  </a:lnTo>
                  <a:lnTo>
                    <a:pt x="0" y="830580"/>
                  </a:lnTo>
                  <a:lnTo>
                    <a:pt x="3764279" y="830580"/>
                  </a:lnTo>
                  <a:lnTo>
                    <a:pt x="3764279"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111252" y="3954779"/>
            <a:ext cx="3764279" cy="407163"/>
          </a:xfrm>
          <a:prstGeom prst="rect">
            <a:avLst/>
          </a:prstGeom>
          <a:ln w="9525">
            <a:solidFill>
              <a:schemeClr val="tx1"/>
            </a:solidFill>
          </a:ln>
        </p:spPr>
        <p:txBody>
          <a:bodyPr vert="horz" wrap="square" lIns="0" tIns="37465" rIns="0" bIns="0" rtlCol="0">
            <a:spAutoFit/>
          </a:bodyPr>
          <a:lstStyle/>
          <a:p>
            <a:pPr marL="320040" marR="117475" indent="-228600">
              <a:lnSpc>
                <a:spcPct val="100000"/>
              </a:lnSpc>
              <a:spcBef>
                <a:spcPts val="295"/>
              </a:spcBef>
            </a:pPr>
            <a:r>
              <a:rPr sz="1200" b="1" dirty="0">
                <a:latin typeface="Calibri"/>
                <a:cs typeface="Calibri"/>
              </a:rPr>
              <a:t>2.</a:t>
            </a:r>
            <a:r>
              <a:rPr sz="1200" b="1" spc="5" dirty="0">
                <a:latin typeface="Calibri"/>
                <a:cs typeface="Calibri"/>
              </a:rPr>
              <a:t> </a:t>
            </a:r>
            <a:r>
              <a:rPr sz="1200" b="1" spc="-10" dirty="0">
                <a:latin typeface="Calibri"/>
                <a:cs typeface="Calibri"/>
              </a:rPr>
              <a:t>Standardize data </a:t>
            </a:r>
            <a:r>
              <a:rPr sz="1200" b="1" dirty="0">
                <a:latin typeface="Calibri"/>
                <a:cs typeface="Calibri"/>
              </a:rPr>
              <a:t>in X then </a:t>
            </a:r>
            <a:r>
              <a:rPr sz="1200" b="1" spc="-5" dirty="0">
                <a:latin typeface="Calibri"/>
                <a:cs typeface="Calibri"/>
              </a:rPr>
              <a:t>reassign to variable </a:t>
            </a:r>
            <a:r>
              <a:rPr sz="1200" b="1" dirty="0">
                <a:latin typeface="Calibri"/>
                <a:cs typeface="Calibri"/>
              </a:rPr>
              <a:t>X </a:t>
            </a:r>
            <a:r>
              <a:rPr sz="1200" b="1" spc="-5" dirty="0">
                <a:latin typeface="Calibri"/>
                <a:cs typeface="Calibri"/>
              </a:rPr>
              <a:t>using </a:t>
            </a:r>
            <a:r>
              <a:rPr sz="1200" b="1" spc="-260" dirty="0">
                <a:latin typeface="Calibri"/>
                <a:cs typeface="Calibri"/>
              </a:rPr>
              <a:t> </a:t>
            </a:r>
            <a:r>
              <a:rPr sz="1200" b="1" spc="-10" dirty="0">
                <a:latin typeface="Calibri"/>
                <a:cs typeface="Calibri"/>
              </a:rPr>
              <a:t>transform</a:t>
            </a:r>
            <a:endParaRPr sz="1200" b="1" dirty="0">
              <a:latin typeface="Calibri"/>
              <a:cs typeface="Calibri"/>
            </a:endParaRPr>
          </a:p>
        </p:txBody>
      </p:sp>
      <p:grpSp>
        <p:nvGrpSpPr>
          <p:cNvPr id="35" name="object 35"/>
          <p:cNvGrpSpPr/>
          <p:nvPr/>
        </p:nvGrpSpPr>
        <p:grpSpPr>
          <a:xfrm>
            <a:off x="111252" y="4411979"/>
            <a:ext cx="3764279" cy="1974326"/>
            <a:chOff x="111252" y="4411979"/>
            <a:chExt cx="3764279" cy="2406650"/>
          </a:xfrm>
        </p:grpSpPr>
        <p:pic>
          <p:nvPicPr>
            <p:cNvPr id="36" name="object 36"/>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7264" y="4411979"/>
              <a:ext cx="3451860" cy="207263"/>
            </a:xfrm>
            <a:prstGeom prst="rect">
              <a:avLst/>
            </a:prstGeom>
            <a:ln>
              <a:solidFill>
                <a:schemeClr val="tx1"/>
              </a:solidFill>
            </a:ln>
          </p:spPr>
        </p:pic>
        <p:sp>
          <p:nvSpPr>
            <p:cNvPr id="37" name="object 37"/>
            <p:cNvSpPr/>
            <p:nvPr/>
          </p:nvSpPr>
          <p:spPr>
            <a:xfrm>
              <a:off x="111252" y="4879847"/>
              <a:ext cx="3764279" cy="1938655"/>
            </a:xfrm>
            <a:custGeom>
              <a:avLst/>
              <a:gdLst/>
              <a:ahLst/>
              <a:cxnLst/>
              <a:rect l="l" t="t" r="r" b="b"/>
              <a:pathLst>
                <a:path w="3764279" h="1938654">
                  <a:moveTo>
                    <a:pt x="3764279" y="0"/>
                  </a:moveTo>
                  <a:lnTo>
                    <a:pt x="0" y="0"/>
                  </a:lnTo>
                  <a:lnTo>
                    <a:pt x="0" y="1938527"/>
                  </a:lnTo>
                  <a:lnTo>
                    <a:pt x="3764279" y="1938527"/>
                  </a:lnTo>
                  <a:lnTo>
                    <a:pt x="3764279" y="0"/>
                  </a:lnTo>
                  <a:close/>
                </a:path>
              </a:pathLst>
            </a:custGeom>
            <a:solidFill>
              <a:srgbClr val="FFFFFF"/>
            </a:solidFill>
            <a:ln>
              <a:solidFill>
                <a:schemeClr val="tx1"/>
              </a:solidFill>
            </a:ln>
          </p:spPr>
          <p:txBody>
            <a:bodyPr wrap="square" lIns="0" tIns="0" rIns="0" bIns="0" rtlCol="0"/>
            <a:lstStyle/>
            <a:p>
              <a:endParaRPr/>
            </a:p>
          </p:txBody>
        </p:sp>
      </p:grpSp>
      <p:sp>
        <p:nvSpPr>
          <p:cNvPr id="38" name="object 38"/>
          <p:cNvSpPr txBox="1"/>
          <p:nvPr/>
        </p:nvSpPr>
        <p:spPr>
          <a:xfrm>
            <a:off x="111252" y="4879847"/>
            <a:ext cx="3764279" cy="407163"/>
          </a:xfrm>
          <a:prstGeom prst="rect">
            <a:avLst/>
          </a:prstGeom>
          <a:ln w="9525">
            <a:solidFill>
              <a:srgbClr val="4471C4"/>
            </a:solidFill>
          </a:ln>
        </p:spPr>
        <p:txBody>
          <a:bodyPr vert="horz" wrap="square" lIns="0" tIns="37465" rIns="0" bIns="0" rtlCol="0">
            <a:spAutoFit/>
          </a:bodyPr>
          <a:lstStyle/>
          <a:p>
            <a:pPr marL="320040" marR="365760" indent="-228600">
              <a:lnSpc>
                <a:spcPct val="100000"/>
              </a:lnSpc>
              <a:spcBef>
                <a:spcPts val="295"/>
              </a:spcBef>
            </a:pPr>
            <a:r>
              <a:rPr sz="1200" b="1" dirty="0">
                <a:latin typeface="Calibri"/>
                <a:cs typeface="Calibri"/>
              </a:rPr>
              <a:t>3.</a:t>
            </a:r>
            <a:r>
              <a:rPr sz="1200" b="1" spc="5" dirty="0">
                <a:latin typeface="Calibri"/>
                <a:cs typeface="Calibri"/>
              </a:rPr>
              <a:t> </a:t>
            </a:r>
            <a:r>
              <a:rPr sz="1200" b="1" spc="-10" dirty="0">
                <a:latin typeface="Calibri"/>
                <a:cs typeface="Calibri"/>
              </a:rPr>
              <a:t>Train/test/split </a:t>
            </a:r>
            <a:r>
              <a:rPr sz="1200" b="1" dirty="0">
                <a:latin typeface="Calibri"/>
                <a:cs typeface="Calibri"/>
              </a:rPr>
              <a:t>X and Y in </a:t>
            </a:r>
            <a:r>
              <a:rPr sz="1200" b="1" spc="-5" dirty="0">
                <a:latin typeface="Calibri"/>
                <a:cs typeface="Calibri"/>
              </a:rPr>
              <a:t>to training </a:t>
            </a:r>
            <a:r>
              <a:rPr sz="1200" b="1" dirty="0">
                <a:latin typeface="Calibri"/>
                <a:cs typeface="Calibri"/>
              </a:rPr>
              <a:t>and </a:t>
            </a:r>
            <a:r>
              <a:rPr sz="1200" b="1" spc="-10" dirty="0">
                <a:latin typeface="Calibri"/>
                <a:cs typeface="Calibri"/>
              </a:rPr>
              <a:t>test data </a:t>
            </a:r>
            <a:r>
              <a:rPr sz="1200" b="1" spc="-260" dirty="0">
                <a:latin typeface="Calibri"/>
                <a:cs typeface="Calibri"/>
              </a:rPr>
              <a:t> </a:t>
            </a:r>
            <a:r>
              <a:rPr sz="1200" b="1" spc="-10" dirty="0">
                <a:latin typeface="Calibri"/>
                <a:cs typeface="Calibri"/>
              </a:rPr>
              <a:t>sets.</a:t>
            </a:r>
            <a:endParaRPr sz="1200" b="1" dirty="0">
              <a:latin typeface="Calibri"/>
              <a:cs typeface="Calibri"/>
            </a:endParaRPr>
          </a:p>
        </p:txBody>
      </p:sp>
      <p:grpSp>
        <p:nvGrpSpPr>
          <p:cNvPr id="39" name="object 39"/>
          <p:cNvGrpSpPr/>
          <p:nvPr/>
        </p:nvGrpSpPr>
        <p:grpSpPr>
          <a:xfrm>
            <a:off x="204089" y="2652974"/>
            <a:ext cx="11875135" cy="3599815"/>
            <a:chOff x="204215" y="2705100"/>
            <a:chExt cx="11875135" cy="3599815"/>
          </a:xfrm>
        </p:grpSpPr>
        <p:pic>
          <p:nvPicPr>
            <p:cNvPr id="40" name="object 40"/>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059936" y="3538727"/>
              <a:ext cx="3633216" cy="513588"/>
            </a:xfrm>
            <a:prstGeom prst="rect">
              <a:avLst/>
            </a:prstGeom>
          </p:spPr>
        </p:pic>
        <p:pic>
          <p:nvPicPr>
            <p:cNvPr id="41" name="object 4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008119" y="4605527"/>
              <a:ext cx="3631691" cy="245363"/>
            </a:xfrm>
            <a:prstGeom prst="rect">
              <a:avLst/>
            </a:prstGeom>
          </p:spPr>
        </p:pic>
        <p:pic>
          <p:nvPicPr>
            <p:cNvPr id="42" name="object 42"/>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4471415" y="5350764"/>
              <a:ext cx="2592324" cy="381000"/>
            </a:xfrm>
            <a:prstGeom prst="rect">
              <a:avLst/>
            </a:prstGeom>
          </p:spPr>
        </p:pic>
        <p:pic>
          <p:nvPicPr>
            <p:cNvPr id="43" name="object 43"/>
            <p:cNvPicPr/>
            <p:nvPr/>
          </p:nvPicPr>
          <p:blipFill>
            <a:blip r:embed="rId12" cstate="print"/>
            <a:stretch>
              <a:fillRect/>
            </a:stretch>
          </p:blipFill>
          <p:spPr>
            <a:xfrm>
              <a:off x="204215" y="5393435"/>
              <a:ext cx="3454908" cy="911352"/>
            </a:xfrm>
            <a:prstGeom prst="rect">
              <a:avLst/>
            </a:prstGeom>
          </p:spPr>
        </p:pic>
        <p:pic>
          <p:nvPicPr>
            <p:cNvPr id="44" name="object 44"/>
            <p:cNvPicPr/>
            <p:nvPr/>
          </p:nvPicPr>
          <p:blipFill>
            <a:blip r:embed="rId13" cstate="print">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7859268" y="2705100"/>
              <a:ext cx="4219956" cy="414527"/>
            </a:xfrm>
            <a:prstGeom prst="rect">
              <a:avLst/>
            </a:prstGeom>
          </p:spPr>
        </p:pic>
        <p:pic>
          <p:nvPicPr>
            <p:cNvPr id="45" name="object 45"/>
            <p:cNvPicPr/>
            <p:nvPr/>
          </p:nvPicPr>
          <p:blipFill>
            <a:blip r:embed="rId15" cstate="print">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7926323" y="3313176"/>
              <a:ext cx="4027931" cy="563880"/>
            </a:xfrm>
            <a:prstGeom prst="rect">
              <a:avLst/>
            </a:prstGeom>
          </p:spPr>
        </p:pic>
        <p:pic>
          <p:nvPicPr>
            <p:cNvPr id="46" name="object 46"/>
            <p:cNvPicPr/>
            <p:nvPr/>
          </p:nvPicPr>
          <p:blipFill>
            <a:blip r:embed="rId17" cstate="print"/>
            <a:stretch>
              <a:fillRect/>
            </a:stretch>
          </p:blipFill>
          <p:spPr>
            <a:xfrm>
              <a:off x="7926323" y="3956303"/>
              <a:ext cx="3061716" cy="1092708"/>
            </a:xfrm>
            <a:prstGeom prst="rect">
              <a:avLst/>
            </a:prstGeom>
          </p:spPr>
        </p:pic>
      </p:grpSp>
      <p:sp>
        <p:nvSpPr>
          <p:cNvPr id="47" name="object 47"/>
          <p:cNvSpPr txBox="1"/>
          <p:nvPr/>
        </p:nvSpPr>
        <p:spPr>
          <a:xfrm>
            <a:off x="10418471" y="626837"/>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18"/>
              </a:rPr>
              <a:t>Gi</a:t>
            </a:r>
            <a:r>
              <a:rPr sz="2400" b="1" u="heavy" spc="-15" dirty="0">
                <a:solidFill>
                  <a:srgbClr val="0462C1"/>
                </a:solidFill>
                <a:uFill>
                  <a:solidFill>
                    <a:srgbClr val="0462C1"/>
                  </a:solidFill>
                </a:uFill>
                <a:latin typeface="Calibri"/>
                <a:cs typeface="Calibri"/>
                <a:hlinkClick r:id="rId18"/>
              </a:rPr>
              <a:t>t</a:t>
            </a:r>
            <a:r>
              <a:rPr sz="2400" b="1" u="heavy" dirty="0">
                <a:solidFill>
                  <a:srgbClr val="0462C1"/>
                </a:solidFill>
                <a:uFill>
                  <a:solidFill>
                    <a:srgbClr val="0462C1"/>
                  </a:solidFill>
                </a:uFill>
                <a:latin typeface="Calibri"/>
                <a:cs typeface="Calibri"/>
                <a:hlinkClick r:id="rId18"/>
              </a:rPr>
              <a:t>Hub</a:t>
            </a:r>
            <a:endParaRPr sz="2400" dirty="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93113"/>
            <a:ext cx="5784850" cy="360680"/>
          </a:xfrm>
          <a:prstGeom prst="rect">
            <a:avLst/>
          </a:prstGeom>
        </p:spPr>
        <p:txBody>
          <a:bodyPr vert="horz" wrap="square" lIns="0" tIns="12065" rIns="0" bIns="0" rtlCol="0">
            <a:spAutoFit/>
          </a:bodyPr>
          <a:lstStyle/>
          <a:p>
            <a:pPr marL="12700">
              <a:lnSpc>
                <a:spcPct val="100000"/>
              </a:lnSpc>
              <a:spcBef>
                <a:spcPts val="95"/>
              </a:spcBef>
            </a:pPr>
            <a:r>
              <a:rPr sz="2200" spc="-25" dirty="0">
                <a:solidFill>
                  <a:srgbClr val="292929"/>
                </a:solidFill>
                <a:latin typeface="Microsoft Sans Serif"/>
                <a:cs typeface="Microsoft Sans Serif"/>
              </a:rPr>
              <a:t>Following</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sections</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slides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explain</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results</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for:</a:t>
            </a:r>
            <a:endParaRPr sz="2200">
              <a:latin typeface="Microsoft Sans Serif"/>
              <a:cs typeface="Microsoft Sans Serif"/>
            </a:endParaRPr>
          </a:p>
        </p:txBody>
      </p:sp>
      <p:sp>
        <p:nvSpPr>
          <p:cNvPr id="3" name="object 3"/>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17</a:t>
            </a:r>
            <a:endParaRPr sz="1600">
              <a:latin typeface="Microsoft Sans Serif"/>
              <a:cs typeface="Microsoft Sans Serif"/>
            </a:endParaRPr>
          </a:p>
        </p:txBody>
      </p:sp>
      <p:sp>
        <p:nvSpPr>
          <p:cNvPr id="4" name="object 4"/>
          <p:cNvSpPr txBox="1">
            <a:spLocks noGrp="1"/>
          </p:cNvSpPr>
          <p:nvPr>
            <p:ph type="title"/>
          </p:nvPr>
        </p:nvSpPr>
        <p:spPr>
          <a:xfrm>
            <a:off x="848969" y="417652"/>
            <a:ext cx="1454150" cy="589280"/>
          </a:xfrm>
          <a:prstGeom prst="rect">
            <a:avLst/>
          </a:prstGeom>
        </p:spPr>
        <p:txBody>
          <a:bodyPr vert="horz" wrap="square" lIns="0" tIns="12065" rIns="0" bIns="0" rtlCol="0">
            <a:spAutoFit/>
          </a:bodyPr>
          <a:lstStyle/>
          <a:p>
            <a:pPr marL="12700">
              <a:lnSpc>
                <a:spcPct val="100000"/>
              </a:lnSpc>
              <a:spcBef>
                <a:spcPts val="95"/>
              </a:spcBef>
            </a:pPr>
            <a:r>
              <a:rPr spc="-165" dirty="0"/>
              <a:t>Results</a:t>
            </a:r>
          </a:p>
        </p:txBody>
      </p:sp>
      <p:grpSp>
        <p:nvGrpSpPr>
          <p:cNvPr id="5" name="object 5"/>
          <p:cNvGrpSpPr/>
          <p:nvPr/>
        </p:nvGrpSpPr>
        <p:grpSpPr>
          <a:xfrm>
            <a:off x="3917949" y="2061526"/>
            <a:ext cx="6461125" cy="1294765"/>
            <a:chOff x="3917950" y="2061717"/>
            <a:chExt cx="6461125" cy="1294765"/>
          </a:xfrm>
        </p:grpSpPr>
        <p:sp>
          <p:nvSpPr>
            <p:cNvPr id="6" name="object 6"/>
            <p:cNvSpPr/>
            <p:nvPr/>
          </p:nvSpPr>
          <p:spPr>
            <a:xfrm>
              <a:off x="3924300" y="2068067"/>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3"/>
                  </a:lnTo>
                  <a:lnTo>
                    <a:pt x="6368037" y="1234757"/>
                  </a:lnTo>
                  <a:lnTo>
                    <a:pt x="6401117" y="1201677"/>
                  </a:lnTo>
                  <a:lnTo>
                    <a:pt x="6426333" y="1162015"/>
                  </a:lnTo>
                  <a:lnTo>
                    <a:pt x="6442402" y="1117052"/>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7" name="object 7"/>
            <p:cNvSpPr/>
            <p:nvPr/>
          </p:nvSpPr>
          <p:spPr>
            <a:xfrm>
              <a:off x="3924300" y="2068067"/>
              <a:ext cx="6448425" cy="1282065"/>
            </a:xfrm>
            <a:custGeom>
              <a:avLst/>
              <a:gdLst/>
              <a:ahLst/>
              <a:cxnLst/>
              <a:rect l="l" t="t" r="r" b="b"/>
              <a:pathLst>
                <a:path w="6448425" h="1282064">
                  <a:moveTo>
                    <a:pt x="6448044" y="213614"/>
                  </a:moveTo>
                  <a:lnTo>
                    <a:pt x="6448044" y="1068070"/>
                  </a:lnTo>
                  <a:lnTo>
                    <a:pt x="6442402" y="1117052"/>
                  </a:lnTo>
                  <a:lnTo>
                    <a:pt x="6426333" y="1162015"/>
                  </a:lnTo>
                  <a:lnTo>
                    <a:pt x="6401117" y="1201677"/>
                  </a:lnTo>
                  <a:lnTo>
                    <a:pt x="6368037" y="1234757"/>
                  </a:lnTo>
                  <a:lnTo>
                    <a:pt x="6328375" y="1259973"/>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8" name="object 8"/>
          <p:cNvSpPr txBox="1"/>
          <p:nvPr/>
        </p:nvSpPr>
        <p:spPr>
          <a:xfrm>
            <a:off x="4159758" y="2204084"/>
            <a:ext cx="1031875"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9" name="object 9"/>
          <p:cNvGrpSpPr/>
          <p:nvPr/>
        </p:nvGrpSpPr>
        <p:grpSpPr>
          <a:xfrm>
            <a:off x="1299717" y="2293366"/>
            <a:ext cx="2631440" cy="831215"/>
            <a:chOff x="1299717" y="2293366"/>
            <a:chExt cx="2631440" cy="831215"/>
          </a:xfrm>
        </p:grpSpPr>
        <p:sp>
          <p:nvSpPr>
            <p:cNvPr id="10" name="object 10"/>
            <p:cNvSpPr/>
            <p:nvPr/>
          </p:nvSpPr>
          <p:spPr>
            <a:xfrm>
              <a:off x="1306067" y="2299716"/>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1" name="object 11"/>
            <p:cNvSpPr/>
            <p:nvPr/>
          </p:nvSpPr>
          <p:spPr>
            <a:xfrm>
              <a:off x="1306067" y="2299716"/>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8"/>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1665858" y="2353436"/>
            <a:ext cx="1897380" cy="633730"/>
          </a:xfrm>
          <a:prstGeom prst="rect">
            <a:avLst/>
          </a:prstGeom>
        </p:spPr>
        <p:txBody>
          <a:bodyPr vert="horz" wrap="square" lIns="0" tIns="12700" rIns="0" bIns="0" rtlCol="0">
            <a:spAutoFit/>
          </a:bodyPr>
          <a:lstStyle/>
          <a:p>
            <a:pPr marL="12700">
              <a:lnSpc>
                <a:spcPts val="2395"/>
              </a:lnSpc>
              <a:spcBef>
                <a:spcPts val="100"/>
              </a:spcBef>
            </a:pPr>
            <a:r>
              <a:rPr sz="2100" spc="-45" dirty="0">
                <a:solidFill>
                  <a:srgbClr val="FFFFFF"/>
                </a:solidFill>
                <a:latin typeface="Microsoft Sans Serif"/>
                <a:cs typeface="Microsoft Sans Serif"/>
              </a:rPr>
              <a:t>Exploratory</a:t>
            </a:r>
            <a:r>
              <a:rPr sz="2100" spc="10" dirty="0">
                <a:solidFill>
                  <a:srgbClr val="FFFFFF"/>
                </a:solidFill>
                <a:latin typeface="Microsoft Sans Serif"/>
                <a:cs typeface="Microsoft Sans Serif"/>
              </a:rPr>
              <a:t> </a:t>
            </a:r>
            <a:r>
              <a:rPr sz="2100" spc="-45" dirty="0">
                <a:solidFill>
                  <a:srgbClr val="FFFFFF"/>
                </a:solidFill>
                <a:latin typeface="Microsoft Sans Serif"/>
                <a:cs typeface="Microsoft Sans Serif"/>
              </a:rPr>
              <a:t>data</a:t>
            </a:r>
            <a:endParaRPr sz="2100">
              <a:latin typeface="Microsoft Sans Serif"/>
              <a:cs typeface="Microsoft Sans Serif"/>
            </a:endParaRPr>
          </a:p>
          <a:p>
            <a:pPr marL="88900">
              <a:lnSpc>
                <a:spcPts val="2395"/>
              </a:lnSpc>
            </a:pPr>
            <a:r>
              <a:rPr sz="2100" spc="-85" dirty="0">
                <a:solidFill>
                  <a:srgbClr val="FFFFFF"/>
                </a:solidFill>
                <a:latin typeface="Microsoft Sans Serif"/>
                <a:cs typeface="Microsoft Sans Serif"/>
              </a:rPr>
              <a:t>analysis</a:t>
            </a:r>
            <a:r>
              <a:rPr sz="2100" spc="50" dirty="0">
                <a:solidFill>
                  <a:srgbClr val="FFFFFF"/>
                </a:solidFill>
                <a:latin typeface="Microsoft Sans Serif"/>
                <a:cs typeface="Microsoft Sans Serif"/>
              </a:rPr>
              <a:t> </a:t>
            </a: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13" name="object 13"/>
          <p:cNvGrpSpPr/>
          <p:nvPr/>
        </p:nvGrpSpPr>
        <p:grpSpPr>
          <a:xfrm>
            <a:off x="3917950" y="3424173"/>
            <a:ext cx="6461125" cy="1294765"/>
            <a:chOff x="3917950" y="3424173"/>
            <a:chExt cx="6461125" cy="1294765"/>
          </a:xfrm>
        </p:grpSpPr>
        <p:sp>
          <p:nvSpPr>
            <p:cNvPr id="14" name="object 14"/>
            <p:cNvSpPr/>
            <p:nvPr/>
          </p:nvSpPr>
          <p:spPr>
            <a:xfrm>
              <a:off x="3924300" y="3430523"/>
              <a:ext cx="6448425" cy="1282065"/>
            </a:xfrm>
            <a:custGeom>
              <a:avLst/>
              <a:gdLst/>
              <a:ahLst/>
              <a:cxnLst/>
              <a:rect l="l" t="t" r="r" b="b"/>
              <a:pathLst>
                <a:path w="6448425" h="1282064">
                  <a:moveTo>
                    <a:pt x="6234430" y="0"/>
                  </a:moveTo>
                  <a:lnTo>
                    <a:pt x="0" y="0"/>
                  </a:lnTo>
                  <a:lnTo>
                    <a:pt x="0" y="1281683"/>
                  </a:lnTo>
                  <a:lnTo>
                    <a:pt x="6234430" y="1281683"/>
                  </a:lnTo>
                  <a:lnTo>
                    <a:pt x="6283412" y="1276042"/>
                  </a:lnTo>
                  <a:lnTo>
                    <a:pt x="6328375" y="1259973"/>
                  </a:lnTo>
                  <a:lnTo>
                    <a:pt x="6368037" y="1234757"/>
                  </a:lnTo>
                  <a:lnTo>
                    <a:pt x="6401117" y="1201677"/>
                  </a:lnTo>
                  <a:lnTo>
                    <a:pt x="6426333" y="1162015"/>
                  </a:lnTo>
                  <a:lnTo>
                    <a:pt x="6442402" y="1117052"/>
                  </a:lnTo>
                  <a:lnTo>
                    <a:pt x="6448044" y="1068070"/>
                  </a:lnTo>
                  <a:lnTo>
                    <a:pt x="6448044" y="213613"/>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15" name="object 15"/>
            <p:cNvSpPr/>
            <p:nvPr/>
          </p:nvSpPr>
          <p:spPr>
            <a:xfrm>
              <a:off x="3924300" y="3430523"/>
              <a:ext cx="6448425" cy="1282065"/>
            </a:xfrm>
            <a:custGeom>
              <a:avLst/>
              <a:gdLst/>
              <a:ahLst/>
              <a:cxnLst/>
              <a:rect l="l" t="t" r="r" b="b"/>
              <a:pathLst>
                <a:path w="6448425" h="1282064">
                  <a:moveTo>
                    <a:pt x="6448044" y="213613"/>
                  </a:moveTo>
                  <a:lnTo>
                    <a:pt x="6448044" y="1068070"/>
                  </a:lnTo>
                  <a:lnTo>
                    <a:pt x="6442402" y="1117052"/>
                  </a:lnTo>
                  <a:lnTo>
                    <a:pt x="6426333" y="1162015"/>
                  </a:lnTo>
                  <a:lnTo>
                    <a:pt x="6401117" y="1201677"/>
                  </a:lnTo>
                  <a:lnTo>
                    <a:pt x="6368037" y="1234757"/>
                  </a:lnTo>
                  <a:lnTo>
                    <a:pt x="6328375" y="1259973"/>
                  </a:lnTo>
                  <a:lnTo>
                    <a:pt x="6283412" y="1276042"/>
                  </a:lnTo>
                  <a:lnTo>
                    <a:pt x="6234430" y="1281683"/>
                  </a:lnTo>
                  <a:lnTo>
                    <a:pt x="0" y="1281683"/>
                  </a:lnTo>
                  <a:lnTo>
                    <a:pt x="0" y="0"/>
                  </a:lnTo>
                  <a:lnTo>
                    <a:pt x="6234430" y="0"/>
                  </a:lnTo>
                  <a:lnTo>
                    <a:pt x="6283412" y="5641"/>
                  </a:lnTo>
                  <a:lnTo>
                    <a:pt x="6328375" y="21710"/>
                  </a:lnTo>
                  <a:lnTo>
                    <a:pt x="6368037" y="46926"/>
                  </a:lnTo>
                  <a:lnTo>
                    <a:pt x="6401117" y="80006"/>
                  </a:lnTo>
                  <a:lnTo>
                    <a:pt x="6426333" y="119668"/>
                  </a:lnTo>
                  <a:lnTo>
                    <a:pt x="6442402" y="164631"/>
                  </a:lnTo>
                  <a:lnTo>
                    <a:pt x="6448044" y="213613"/>
                  </a:lnTo>
                  <a:close/>
                </a:path>
              </a:pathLst>
            </a:custGeom>
            <a:ln w="12700">
              <a:solidFill>
                <a:schemeClr val="tx1"/>
              </a:solidFill>
            </a:ln>
          </p:spPr>
          <p:txBody>
            <a:bodyPr wrap="square" lIns="0" tIns="0" rIns="0" bIns="0" rtlCol="0"/>
            <a:lstStyle/>
            <a:p>
              <a:endParaRPr/>
            </a:p>
          </p:txBody>
        </p:sp>
      </p:grpSp>
      <p:sp>
        <p:nvSpPr>
          <p:cNvPr id="16" name="object 16"/>
          <p:cNvSpPr txBox="1"/>
          <p:nvPr/>
        </p:nvSpPr>
        <p:spPr>
          <a:xfrm>
            <a:off x="4159758" y="3566617"/>
            <a:ext cx="970915" cy="300355"/>
          </a:xfrm>
          <a:prstGeom prst="rect">
            <a:avLst/>
          </a:prstGeom>
        </p:spPr>
        <p:txBody>
          <a:bodyPr vert="horz" wrap="square" lIns="0" tIns="12700" rIns="0" bIns="0" rtlCol="0">
            <a:spAutoFit/>
          </a:bodyPr>
          <a:lstStyle/>
          <a:p>
            <a:pPr marL="184785" indent="-172720">
              <a:lnSpc>
                <a:spcPct val="100000"/>
              </a:lnSpc>
              <a:spcBef>
                <a:spcPts val="100"/>
              </a:spcBef>
              <a:buFont typeface="Arial MT"/>
              <a:buChar char="•"/>
              <a:tabLst>
                <a:tab pos="185420" algn="l"/>
              </a:tabLst>
            </a:pPr>
            <a:r>
              <a:rPr sz="1800" spc="-5" dirty="0">
                <a:latin typeface="Calibri"/>
                <a:cs typeface="Calibri"/>
              </a:rPr>
              <a:t>Samples</a:t>
            </a:r>
            <a:endParaRPr sz="1800">
              <a:latin typeface="Calibri"/>
              <a:cs typeface="Calibri"/>
            </a:endParaRPr>
          </a:p>
        </p:txBody>
      </p:sp>
      <p:grpSp>
        <p:nvGrpSpPr>
          <p:cNvPr id="17" name="object 17"/>
          <p:cNvGrpSpPr/>
          <p:nvPr/>
        </p:nvGrpSpPr>
        <p:grpSpPr>
          <a:xfrm>
            <a:off x="1299717" y="3655821"/>
            <a:ext cx="2631440" cy="831215"/>
            <a:chOff x="1299717" y="3655821"/>
            <a:chExt cx="2631440" cy="831215"/>
          </a:xfrm>
        </p:grpSpPr>
        <p:sp>
          <p:nvSpPr>
            <p:cNvPr id="18" name="object 18"/>
            <p:cNvSpPr/>
            <p:nvPr/>
          </p:nvSpPr>
          <p:spPr>
            <a:xfrm>
              <a:off x="1306067" y="3662171"/>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7"/>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7"/>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9" name="object 19"/>
            <p:cNvSpPr/>
            <p:nvPr/>
          </p:nvSpPr>
          <p:spPr>
            <a:xfrm>
              <a:off x="1306067" y="3662171"/>
              <a:ext cx="2618740" cy="818515"/>
            </a:xfrm>
            <a:custGeom>
              <a:avLst/>
              <a:gdLst/>
              <a:ahLst/>
              <a:cxnLst/>
              <a:rect l="l" t="t" r="r" b="b"/>
              <a:pathLst>
                <a:path w="2618740" h="818514">
                  <a:moveTo>
                    <a:pt x="0" y="136397"/>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7"/>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7"/>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1425066" y="3716528"/>
            <a:ext cx="2375535" cy="633730"/>
          </a:xfrm>
          <a:prstGeom prst="rect">
            <a:avLst/>
          </a:prstGeom>
        </p:spPr>
        <p:txBody>
          <a:bodyPr vert="horz" wrap="square" lIns="0" tIns="48894" rIns="0" bIns="0" rtlCol="0">
            <a:spAutoFit/>
          </a:bodyPr>
          <a:lstStyle/>
          <a:p>
            <a:pPr marL="12700" marR="5080" indent="63500">
              <a:lnSpc>
                <a:spcPts val="2270"/>
              </a:lnSpc>
              <a:spcBef>
                <a:spcPts val="384"/>
              </a:spcBef>
            </a:pPr>
            <a:r>
              <a:rPr sz="2100" spc="-45" dirty="0">
                <a:solidFill>
                  <a:srgbClr val="FFFFFF"/>
                </a:solidFill>
                <a:latin typeface="Microsoft Sans Serif"/>
                <a:cs typeface="Microsoft Sans Serif"/>
              </a:rPr>
              <a:t>Interactive</a:t>
            </a:r>
            <a:r>
              <a:rPr sz="2100" spc="15" dirty="0">
                <a:solidFill>
                  <a:srgbClr val="FFFFFF"/>
                </a:solidFill>
                <a:latin typeface="Microsoft Sans Serif"/>
                <a:cs typeface="Microsoft Sans Serif"/>
              </a:rPr>
              <a:t> </a:t>
            </a:r>
            <a:r>
              <a:rPr sz="2100" spc="-65" dirty="0">
                <a:solidFill>
                  <a:srgbClr val="FFFFFF"/>
                </a:solidFill>
                <a:latin typeface="Microsoft Sans Serif"/>
                <a:cs typeface="Microsoft Sans Serif"/>
              </a:rPr>
              <a:t>analytics </a:t>
            </a:r>
            <a:r>
              <a:rPr sz="2100" spc="-60" dirty="0">
                <a:solidFill>
                  <a:srgbClr val="FFFFFF"/>
                </a:solidFill>
                <a:latin typeface="Microsoft Sans Serif"/>
                <a:cs typeface="Microsoft Sans Serif"/>
              </a:rPr>
              <a:t> </a:t>
            </a:r>
            <a:r>
              <a:rPr sz="2100" spc="-55" dirty="0">
                <a:solidFill>
                  <a:srgbClr val="FFFFFF"/>
                </a:solidFill>
                <a:latin typeface="Microsoft Sans Serif"/>
                <a:cs typeface="Microsoft Sans Serif"/>
              </a:rPr>
              <a:t>demo</a:t>
            </a:r>
            <a:r>
              <a:rPr sz="2100" spc="25" dirty="0">
                <a:solidFill>
                  <a:srgbClr val="FFFFFF"/>
                </a:solidFill>
                <a:latin typeface="Microsoft Sans Serif"/>
                <a:cs typeface="Microsoft Sans Serif"/>
              </a:rPr>
              <a:t> </a:t>
            </a:r>
            <a:r>
              <a:rPr sz="2100" spc="-20" dirty="0">
                <a:solidFill>
                  <a:srgbClr val="FFFFFF"/>
                </a:solidFill>
                <a:latin typeface="Microsoft Sans Serif"/>
                <a:cs typeface="Microsoft Sans Serif"/>
              </a:rPr>
              <a:t>in</a:t>
            </a:r>
            <a:r>
              <a:rPr sz="2100" spc="40" dirty="0">
                <a:solidFill>
                  <a:srgbClr val="FFFFFF"/>
                </a:solidFill>
                <a:latin typeface="Microsoft Sans Serif"/>
                <a:cs typeface="Microsoft Sans Serif"/>
              </a:rPr>
              <a:t> </a:t>
            </a:r>
            <a:r>
              <a:rPr sz="2100" spc="-70" dirty="0">
                <a:solidFill>
                  <a:srgbClr val="FFFFFF"/>
                </a:solidFill>
                <a:latin typeface="Microsoft Sans Serif"/>
                <a:cs typeface="Microsoft Sans Serif"/>
              </a:rPr>
              <a:t>screenshots</a:t>
            </a:r>
            <a:endParaRPr sz="2100">
              <a:latin typeface="Microsoft Sans Serif"/>
              <a:cs typeface="Microsoft Sans Serif"/>
            </a:endParaRPr>
          </a:p>
        </p:txBody>
      </p:sp>
      <p:grpSp>
        <p:nvGrpSpPr>
          <p:cNvPr id="21" name="object 21"/>
          <p:cNvGrpSpPr/>
          <p:nvPr/>
        </p:nvGrpSpPr>
        <p:grpSpPr>
          <a:xfrm>
            <a:off x="3917950" y="4786629"/>
            <a:ext cx="6461125" cy="1294765"/>
            <a:chOff x="3917950" y="4786629"/>
            <a:chExt cx="6461125" cy="1294765"/>
          </a:xfrm>
        </p:grpSpPr>
        <p:sp>
          <p:nvSpPr>
            <p:cNvPr id="22" name="object 22"/>
            <p:cNvSpPr/>
            <p:nvPr/>
          </p:nvSpPr>
          <p:spPr>
            <a:xfrm>
              <a:off x="3924300" y="4792979"/>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1"/>
                  </a:lnTo>
                  <a:lnTo>
                    <a:pt x="6368037" y="1234753"/>
                  </a:lnTo>
                  <a:lnTo>
                    <a:pt x="6401117" y="1201672"/>
                  </a:lnTo>
                  <a:lnTo>
                    <a:pt x="6426333" y="1162009"/>
                  </a:lnTo>
                  <a:lnTo>
                    <a:pt x="6442402" y="1117048"/>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23" name="object 23"/>
            <p:cNvSpPr/>
            <p:nvPr/>
          </p:nvSpPr>
          <p:spPr>
            <a:xfrm>
              <a:off x="3924300" y="4792979"/>
              <a:ext cx="6448425" cy="1282065"/>
            </a:xfrm>
            <a:custGeom>
              <a:avLst/>
              <a:gdLst/>
              <a:ahLst/>
              <a:cxnLst/>
              <a:rect l="l" t="t" r="r" b="b"/>
              <a:pathLst>
                <a:path w="6448425" h="1282064">
                  <a:moveTo>
                    <a:pt x="6448044" y="213614"/>
                  </a:moveTo>
                  <a:lnTo>
                    <a:pt x="6448044" y="1068070"/>
                  </a:lnTo>
                  <a:lnTo>
                    <a:pt x="6442402" y="1117048"/>
                  </a:lnTo>
                  <a:lnTo>
                    <a:pt x="6426333" y="1162009"/>
                  </a:lnTo>
                  <a:lnTo>
                    <a:pt x="6401117" y="1201672"/>
                  </a:lnTo>
                  <a:lnTo>
                    <a:pt x="6368037" y="1234753"/>
                  </a:lnTo>
                  <a:lnTo>
                    <a:pt x="6328375" y="1259971"/>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24" name="object 24"/>
          <p:cNvSpPr txBox="1"/>
          <p:nvPr/>
        </p:nvSpPr>
        <p:spPr>
          <a:xfrm>
            <a:off x="4159758" y="4929885"/>
            <a:ext cx="970280"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25" name="object 25"/>
          <p:cNvGrpSpPr/>
          <p:nvPr/>
        </p:nvGrpSpPr>
        <p:grpSpPr>
          <a:xfrm>
            <a:off x="1299717" y="5018278"/>
            <a:ext cx="2631440" cy="831215"/>
            <a:chOff x="1299717" y="5018278"/>
            <a:chExt cx="2631440" cy="831215"/>
          </a:xfrm>
        </p:grpSpPr>
        <p:sp>
          <p:nvSpPr>
            <p:cNvPr id="26" name="object 26"/>
            <p:cNvSpPr/>
            <p:nvPr/>
          </p:nvSpPr>
          <p:spPr>
            <a:xfrm>
              <a:off x="1306067" y="5024628"/>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90"/>
                  </a:lnTo>
                  <a:lnTo>
                    <a:pt x="6955" y="725099"/>
                  </a:lnTo>
                  <a:lnTo>
                    <a:pt x="26322" y="762541"/>
                  </a:lnTo>
                  <a:lnTo>
                    <a:pt x="55851" y="792069"/>
                  </a:lnTo>
                  <a:lnTo>
                    <a:pt x="93293" y="811433"/>
                  </a:lnTo>
                  <a:lnTo>
                    <a:pt x="136397" y="818388"/>
                  </a:lnTo>
                  <a:lnTo>
                    <a:pt x="2481834" y="818388"/>
                  </a:lnTo>
                  <a:lnTo>
                    <a:pt x="2524938" y="811433"/>
                  </a:lnTo>
                  <a:lnTo>
                    <a:pt x="2562380" y="792069"/>
                  </a:lnTo>
                  <a:lnTo>
                    <a:pt x="2591909" y="762541"/>
                  </a:lnTo>
                  <a:lnTo>
                    <a:pt x="2611276" y="725099"/>
                  </a:lnTo>
                  <a:lnTo>
                    <a:pt x="2618232" y="681990"/>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27" name="object 27"/>
            <p:cNvSpPr/>
            <p:nvPr/>
          </p:nvSpPr>
          <p:spPr>
            <a:xfrm>
              <a:off x="1306067" y="5024628"/>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90"/>
                  </a:lnTo>
                  <a:lnTo>
                    <a:pt x="2611276" y="725099"/>
                  </a:lnTo>
                  <a:lnTo>
                    <a:pt x="2591909" y="762541"/>
                  </a:lnTo>
                  <a:lnTo>
                    <a:pt x="2562380" y="792069"/>
                  </a:lnTo>
                  <a:lnTo>
                    <a:pt x="2524938" y="811433"/>
                  </a:lnTo>
                  <a:lnTo>
                    <a:pt x="2481834" y="818388"/>
                  </a:lnTo>
                  <a:lnTo>
                    <a:pt x="136397" y="818388"/>
                  </a:lnTo>
                  <a:lnTo>
                    <a:pt x="93293" y="811433"/>
                  </a:lnTo>
                  <a:lnTo>
                    <a:pt x="55851" y="792069"/>
                  </a:lnTo>
                  <a:lnTo>
                    <a:pt x="26322" y="762541"/>
                  </a:lnTo>
                  <a:lnTo>
                    <a:pt x="6955" y="725099"/>
                  </a:lnTo>
                  <a:lnTo>
                    <a:pt x="0" y="681990"/>
                  </a:lnTo>
                  <a:lnTo>
                    <a:pt x="0" y="136398"/>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1559178" y="5079238"/>
            <a:ext cx="2108200" cy="633730"/>
          </a:xfrm>
          <a:prstGeom prst="rect">
            <a:avLst/>
          </a:prstGeom>
        </p:spPr>
        <p:txBody>
          <a:bodyPr vert="horz" wrap="square" lIns="0" tIns="12700" rIns="0" bIns="0" rtlCol="0">
            <a:spAutoFit/>
          </a:bodyPr>
          <a:lstStyle/>
          <a:p>
            <a:pPr algn="ctr">
              <a:lnSpc>
                <a:spcPts val="2395"/>
              </a:lnSpc>
              <a:spcBef>
                <a:spcPts val="100"/>
              </a:spcBef>
            </a:pPr>
            <a:r>
              <a:rPr sz="2100" spc="-50" dirty="0">
                <a:solidFill>
                  <a:srgbClr val="FFFFFF"/>
                </a:solidFill>
                <a:latin typeface="Microsoft Sans Serif"/>
                <a:cs typeface="Microsoft Sans Serif"/>
              </a:rPr>
              <a:t>Predictive</a:t>
            </a:r>
            <a:r>
              <a:rPr sz="2100" spc="20" dirty="0">
                <a:solidFill>
                  <a:srgbClr val="FFFFFF"/>
                </a:solidFill>
                <a:latin typeface="Microsoft Sans Serif"/>
                <a:cs typeface="Microsoft Sans Serif"/>
              </a:rPr>
              <a:t> </a:t>
            </a:r>
            <a:r>
              <a:rPr sz="2100" spc="-85" dirty="0">
                <a:solidFill>
                  <a:srgbClr val="FFFFFF"/>
                </a:solidFill>
                <a:latin typeface="Microsoft Sans Serif"/>
                <a:cs typeface="Microsoft Sans Serif"/>
              </a:rPr>
              <a:t>analysis</a:t>
            </a:r>
            <a:endParaRPr sz="2100">
              <a:latin typeface="Microsoft Sans Serif"/>
              <a:cs typeface="Microsoft Sans Serif"/>
            </a:endParaRPr>
          </a:p>
          <a:p>
            <a:pPr marL="1270" algn="ctr">
              <a:lnSpc>
                <a:spcPts val="2395"/>
              </a:lnSpc>
            </a:pP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29" name="object 29"/>
          <p:cNvGrpSpPr/>
          <p:nvPr/>
        </p:nvGrpSpPr>
        <p:grpSpPr>
          <a:xfrm>
            <a:off x="5426584" y="2164840"/>
            <a:ext cx="4294633" cy="1088136"/>
            <a:chOff x="5458967" y="2112264"/>
            <a:chExt cx="4593590" cy="1193800"/>
          </a:xfrm>
        </p:grpSpPr>
        <p:pic>
          <p:nvPicPr>
            <p:cNvPr id="30" name="object 30"/>
            <p:cNvPicPr/>
            <p:nvPr/>
          </p:nvPicPr>
          <p:blipFill>
            <a:blip r:embed="rId2" cstate="print"/>
            <a:stretch>
              <a:fillRect/>
            </a:stretch>
          </p:blipFill>
          <p:spPr>
            <a:xfrm>
              <a:off x="5458967" y="2112264"/>
              <a:ext cx="3334512" cy="1193291"/>
            </a:xfrm>
            <a:prstGeom prst="rect">
              <a:avLst/>
            </a:prstGeom>
          </p:spPr>
        </p:pic>
        <p:pic>
          <p:nvPicPr>
            <p:cNvPr id="31" name="object 31"/>
            <p:cNvPicPr/>
            <p:nvPr/>
          </p:nvPicPr>
          <p:blipFill>
            <a:blip r:embed="rId3" cstate="print"/>
            <a:stretch>
              <a:fillRect/>
            </a:stretch>
          </p:blipFill>
          <p:spPr>
            <a:xfrm>
              <a:off x="8433816" y="2148840"/>
              <a:ext cx="1618487" cy="1075943"/>
            </a:xfrm>
            <a:prstGeom prst="rect">
              <a:avLst/>
            </a:prstGeom>
          </p:spPr>
        </p:pic>
      </p:grpSp>
      <p:grpSp>
        <p:nvGrpSpPr>
          <p:cNvPr id="32" name="object 32"/>
          <p:cNvGrpSpPr/>
          <p:nvPr/>
        </p:nvGrpSpPr>
        <p:grpSpPr>
          <a:xfrm>
            <a:off x="5683756" y="3505261"/>
            <a:ext cx="3842004" cy="1132333"/>
            <a:chOff x="5682996" y="3439667"/>
            <a:chExt cx="4264660" cy="1286510"/>
          </a:xfrm>
        </p:grpSpPr>
        <p:pic>
          <p:nvPicPr>
            <p:cNvPr id="33" name="object 33"/>
            <p:cNvPicPr/>
            <p:nvPr/>
          </p:nvPicPr>
          <p:blipFill>
            <a:blip r:embed="rId4" cstate="print"/>
            <a:stretch>
              <a:fillRect/>
            </a:stretch>
          </p:blipFill>
          <p:spPr>
            <a:xfrm>
              <a:off x="5682996" y="3439667"/>
              <a:ext cx="1371600" cy="1226819"/>
            </a:xfrm>
            <a:prstGeom prst="rect">
              <a:avLst/>
            </a:prstGeom>
          </p:spPr>
        </p:pic>
        <p:pic>
          <p:nvPicPr>
            <p:cNvPr id="34" name="object 34"/>
            <p:cNvPicPr/>
            <p:nvPr/>
          </p:nvPicPr>
          <p:blipFill>
            <a:blip r:embed="rId5" cstate="print"/>
            <a:stretch>
              <a:fillRect/>
            </a:stretch>
          </p:blipFill>
          <p:spPr>
            <a:xfrm>
              <a:off x="7604760" y="3488435"/>
              <a:ext cx="2342388" cy="1237488"/>
            </a:xfrm>
            <a:prstGeom prst="rect">
              <a:avLst/>
            </a:prstGeom>
          </p:spPr>
        </p:pic>
      </p:grpSp>
      <p:pic>
        <p:nvPicPr>
          <p:cNvPr id="35" name="object 35"/>
          <p:cNvPicPr/>
          <p:nvPr/>
        </p:nvPicPr>
        <p:blipFill>
          <a:blip r:embed="rId6" cstate="print"/>
          <a:stretch>
            <a:fillRect/>
          </a:stretch>
        </p:blipFill>
        <p:spPr>
          <a:xfrm>
            <a:off x="5730848" y="4866195"/>
            <a:ext cx="1805941" cy="1135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0517" y="4667445"/>
            <a:ext cx="8990965" cy="702115"/>
          </a:xfrm>
          <a:prstGeom prst="rect">
            <a:avLst/>
          </a:prstGeom>
          <a:ln w="12700">
            <a:solidFill>
              <a:srgbClr val="44536A"/>
            </a:solidFill>
          </a:ln>
        </p:spPr>
        <p:txBody>
          <a:bodyPr vert="horz" wrap="square" lIns="0" tIns="29845" rIns="0" bIns="0" rtlCol="0">
            <a:spAutoFit/>
          </a:bodyPr>
          <a:lstStyle/>
          <a:p>
            <a:pPr marL="320675" indent="-229870">
              <a:lnSpc>
                <a:spcPct val="100000"/>
              </a:lnSpc>
              <a:spcBef>
                <a:spcPts val="235"/>
              </a:spcBef>
              <a:buFont typeface="Arial MT"/>
              <a:buChar char="•"/>
              <a:tabLst>
                <a:tab pos="320675" algn="l"/>
                <a:tab pos="321310" algn="l"/>
              </a:tabLst>
            </a:pPr>
            <a:r>
              <a:rPr sz="1600" spc="-150"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rates</a:t>
            </a:r>
            <a:r>
              <a:rPr sz="1600" spc="80" dirty="0">
                <a:solidFill>
                  <a:srgbClr val="292929"/>
                </a:solidFill>
                <a:latin typeface="Microsoft Sans Serif"/>
                <a:cs typeface="Microsoft Sans Serif"/>
              </a:rPr>
              <a:t> </a:t>
            </a:r>
            <a:r>
              <a:rPr sz="1600" spc="-85" dirty="0">
                <a:solidFill>
                  <a:srgbClr val="292929"/>
                </a:solidFill>
                <a:latin typeface="Microsoft Sans Serif"/>
                <a:cs typeface="Microsoft Sans Serif"/>
              </a:rPr>
              <a:t>(Class=1)</a:t>
            </a:r>
            <a:r>
              <a:rPr sz="1600" spc="90" dirty="0">
                <a:solidFill>
                  <a:srgbClr val="292929"/>
                </a:solidFill>
                <a:latin typeface="Microsoft Sans Serif"/>
                <a:cs typeface="Microsoft Sans Serif"/>
              </a:rPr>
              <a:t> </a:t>
            </a:r>
            <a:r>
              <a:rPr sz="1600" spc="-95" dirty="0">
                <a:solidFill>
                  <a:srgbClr val="292929"/>
                </a:solidFill>
                <a:latin typeface="Microsoft Sans Serif"/>
                <a:cs typeface="Microsoft Sans Serif"/>
              </a:rPr>
              <a:t>increases</a:t>
            </a:r>
            <a:r>
              <a:rPr sz="1600" spc="75" dirty="0">
                <a:solidFill>
                  <a:srgbClr val="292929"/>
                </a:solidFill>
                <a:latin typeface="Microsoft Sans Serif"/>
                <a:cs typeface="Microsoft Sans Serif"/>
              </a:rPr>
              <a:t> </a:t>
            </a:r>
            <a:r>
              <a:rPr sz="1600" spc="-15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flights</a:t>
            </a:r>
            <a:r>
              <a:rPr sz="1600" spc="80" dirty="0">
                <a:solidFill>
                  <a:srgbClr val="292929"/>
                </a:solidFill>
                <a:latin typeface="Microsoft Sans Serif"/>
                <a:cs typeface="Microsoft Sans Serif"/>
              </a:rPr>
              <a:t> </a:t>
            </a:r>
            <a:r>
              <a:rPr sz="1600" spc="-90" dirty="0">
                <a:solidFill>
                  <a:srgbClr val="292929"/>
                </a:solidFill>
                <a:latin typeface="Microsoft Sans Serif"/>
                <a:cs typeface="Microsoft Sans Serif"/>
              </a:rPr>
              <a:t>increase</a:t>
            </a:r>
            <a:endParaRPr sz="1600" dirty="0">
              <a:latin typeface="Microsoft Sans Serif"/>
              <a:cs typeface="Microsoft Sans Serif"/>
            </a:endParaRPr>
          </a:p>
          <a:p>
            <a:pPr marL="320675" indent="-229870">
              <a:lnSpc>
                <a:spcPct val="100000"/>
              </a:lnSpc>
              <a:spcBef>
                <a:spcPts val="1405"/>
              </a:spcBef>
              <a:buFont typeface="Arial MT"/>
              <a:buChar char="•"/>
              <a:tabLst>
                <a:tab pos="320675" algn="l"/>
                <a:tab pos="321310" algn="l"/>
              </a:tabLst>
            </a:pPr>
            <a:r>
              <a:rPr sz="1600" spc="-55" dirty="0">
                <a:solidFill>
                  <a:srgbClr val="292929"/>
                </a:solidFill>
                <a:latin typeface="Microsoft Sans Serif"/>
                <a:cs typeface="Microsoft Sans Serif"/>
              </a:rPr>
              <a:t>For</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site</a:t>
            </a:r>
            <a:r>
              <a:rPr sz="1600" spc="80" dirty="0">
                <a:solidFill>
                  <a:srgbClr val="292929"/>
                </a:solidFill>
                <a:latin typeface="Microsoft Sans Serif"/>
                <a:cs typeface="Microsoft Sans Serif"/>
              </a:rPr>
              <a:t> </a:t>
            </a:r>
            <a:r>
              <a:rPr sz="1600" spc="-200" dirty="0">
                <a:solidFill>
                  <a:srgbClr val="292929"/>
                </a:solidFill>
                <a:latin typeface="Microsoft Sans Serif"/>
                <a:cs typeface="Microsoft Sans Serif"/>
              </a:rPr>
              <a:t>‘KSC</a:t>
            </a:r>
            <a:r>
              <a:rPr sz="1600" spc="80" dirty="0">
                <a:solidFill>
                  <a:srgbClr val="292929"/>
                </a:solidFill>
                <a:latin typeface="Microsoft Sans Serif"/>
                <a:cs typeface="Microsoft Sans Serif"/>
              </a:rPr>
              <a:t> </a:t>
            </a:r>
            <a:r>
              <a:rPr sz="1600" spc="-204" dirty="0">
                <a:solidFill>
                  <a:srgbClr val="292929"/>
                </a:solidFill>
                <a:latin typeface="Microsoft Sans Serif"/>
                <a:cs typeface="Microsoft Sans Serif"/>
              </a:rPr>
              <a:t>LC</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39A’,</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it</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takes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at</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least</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around</a:t>
            </a:r>
            <a:r>
              <a:rPr sz="1600" spc="80" dirty="0">
                <a:solidFill>
                  <a:srgbClr val="292929"/>
                </a:solidFill>
                <a:latin typeface="Microsoft Sans Serif"/>
                <a:cs typeface="Microsoft Sans Serif"/>
              </a:rPr>
              <a:t> </a:t>
            </a:r>
            <a:r>
              <a:rPr sz="1600" spc="100" dirty="0">
                <a:solidFill>
                  <a:srgbClr val="292929"/>
                </a:solidFill>
                <a:latin typeface="Microsoft Sans Serif"/>
                <a:cs typeface="Microsoft Sans Serif"/>
              </a:rPr>
              <a:t>25</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launches</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before</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first</a:t>
            </a:r>
            <a:r>
              <a:rPr lang="en-IN" sz="1600" spc="-5"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successful</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endParaRPr sz="1600" dirty="0">
              <a:latin typeface="Microsoft Sans Serif"/>
              <a:cs typeface="Microsoft Sans Serif"/>
            </a:endParaRPr>
          </a:p>
        </p:txBody>
      </p:sp>
      <p:sp>
        <p:nvSpPr>
          <p:cNvPr id="3" name="object 3"/>
          <p:cNvSpPr txBox="1">
            <a:spLocks noGrp="1"/>
          </p:cNvSpPr>
          <p:nvPr>
            <p:ph type="title"/>
          </p:nvPr>
        </p:nvSpPr>
        <p:spPr>
          <a:xfrm>
            <a:off x="848969" y="417652"/>
            <a:ext cx="6027420"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5" dirty="0"/>
              <a:t> </a:t>
            </a:r>
            <a:r>
              <a:rPr spc="-120" dirty="0"/>
              <a:t>Number</a:t>
            </a:r>
            <a:r>
              <a:rPr spc="145" dirty="0"/>
              <a:t> </a:t>
            </a:r>
            <a:r>
              <a:rPr spc="-180" dirty="0"/>
              <a:t>vs.</a:t>
            </a:r>
            <a:r>
              <a:rPr spc="130" dirty="0"/>
              <a:t> </a:t>
            </a:r>
            <a:r>
              <a:rPr spc="-160" dirty="0"/>
              <a:t>Launch</a:t>
            </a:r>
            <a:r>
              <a:rPr spc="145" dirty="0"/>
              <a:t> </a:t>
            </a:r>
            <a:r>
              <a:rPr spc="-130" dirty="0"/>
              <a:t>Site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19</a:t>
            </a:fld>
            <a:endParaRPr spc="70" dirty="0"/>
          </a:p>
        </p:txBody>
      </p:sp>
      <p:pic>
        <p:nvPicPr>
          <p:cNvPr id="4" name="object 4"/>
          <p:cNvPicPr/>
          <p:nvPr/>
        </p:nvPicPr>
        <p:blipFill>
          <a:blip r:embed="rId2" cstate="print"/>
          <a:stretch>
            <a:fillRect/>
          </a:stretch>
        </p:blipFill>
        <p:spPr>
          <a:xfrm>
            <a:off x="2740914" y="1447800"/>
            <a:ext cx="6710172" cy="2993136"/>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0" y="2004627"/>
            <a:ext cx="2541905" cy="3106420"/>
          </a:xfrm>
          <a:prstGeom prst="rect">
            <a:avLst/>
          </a:prstGeom>
        </p:spPr>
        <p:txBody>
          <a:bodyPr vert="horz" wrap="square" lIns="0" tIns="191135" rIns="0" bIns="0" rtlCol="0">
            <a:spAutoFit/>
          </a:bodyPr>
          <a:lstStyle/>
          <a:p>
            <a:pPr marL="240665" indent="-228600">
              <a:lnSpc>
                <a:spcPct val="100000"/>
              </a:lnSpc>
              <a:spcBef>
                <a:spcPts val="1505"/>
              </a:spcBef>
              <a:buFont typeface="Arial MT"/>
              <a:buChar char="•"/>
              <a:tabLst>
                <a:tab pos="240665" algn="l"/>
                <a:tab pos="241300" algn="l"/>
              </a:tabLst>
            </a:pPr>
            <a:r>
              <a:rPr sz="2200" spc="-90" dirty="0">
                <a:solidFill>
                  <a:srgbClr val="292929"/>
                </a:solidFill>
                <a:latin typeface="Microsoft Sans Serif"/>
                <a:cs typeface="Microsoft Sans Serif"/>
              </a:rPr>
              <a:t>Executive</a:t>
            </a:r>
            <a:r>
              <a:rPr sz="2200" spc="1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Summary</a:t>
            </a:r>
            <a:endParaRPr sz="2200" dirty="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20" dirty="0">
                <a:solidFill>
                  <a:srgbClr val="292929"/>
                </a:solidFill>
                <a:latin typeface="Microsoft Sans Serif"/>
                <a:cs typeface="Microsoft Sans Serif"/>
              </a:rPr>
              <a:t>Introduction</a:t>
            </a:r>
            <a:endParaRPr sz="2200" dirty="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30" dirty="0">
                <a:solidFill>
                  <a:srgbClr val="292929"/>
                </a:solidFill>
                <a:latin typeface="Microsoft Sans Serif"/>
                <a:cs typeface="Microsoft Sans Serif"/>
              </a:rPr>
              <a:t>Methodology</a:t>
            </a:r>
            <a:endParaRPr sz="2200" dirty="0">
              <a:latin typeface="Microsoft Sans Serif"/>
              <a:cs typeface="Microsoft Sans Serif"/>
            </a:endParaRPr>
          </a:p>
          <a:p>
            <a:pPr marL="240665" indent="-228600">
              <a:lnSpc>
                <a:spcPct val="100000"/>
              </a:lnSpc>
              <a:spcBef>
                <a:spcPts val="1390"/>
              </a:spcBef>
              <a:buFont typeface="Arial MT"/>
              <a:buChar char="•"/>
              <a:tabLst>
                <a:tab pos="240665" algn="l"/>
                <a:tab pos="241300" algn="l"/>
              </a:tabLst>
            </a:pPr>
            <a:r>
              <a:rPr sz="2200" spc="-100" dirty="0">
                <a:solidFill>
                  <a:srgbClr val="292929"/>
                </a:solidFill>
                <a:latin typeface="Microsoft Sans Serif"/>
                <a:cs typeface="Microsoft Sans Serif"/>
              </a:rPr>
              <a:t>Results</a:t>
            </a:r>
            <a:endParaRPr sz="2200" dirty="0">
              <a:latin typeface="Microsoft Sans Serif"/>
              <a:cs typeface="Microsoft Sans Serif"/>
            </a:endParaRPr>
          </a:p>
          <a:p>
            <a:pPr marL="240665" indent="-228600">
              <a:lnSpc>
                <a:spcPct val="100000"/>
              </a:lnSpc>
              <a:spcBef>
                <a:spcPts val="1410"/>
              </a:spcBef>
              <a:buFont typeface="Arial MT"/>
              <a:buChar char="•"/>
              <a:tabLst>
                <a:tab pos="240665" algn="l"/>
                <a:tab pos="241300" algn="l"/>
              </a:tabLst>
            </a:pPr>
            <a:r>
              <a:rPr sz="2200" spc="-75" dirty="0">
                <a:solidFill>
                  <a:srgbClr val="292929"/>
                </a:solidFill>
                <a:latin typeface="Microsoft Sans Serif"/>
                <a:cs typeface="Microsoft Sans Serif"/>
              </a:rPr>
              <a:t>Conclusion</a:t>
            </a:r>
            <a:endParaRPr sz="2200" dirty="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45" dirty="0">
                <a:solidFill>
                  <a:srgbClr val="292929"/>
                </a:solidFill>
                <a:latin typeface="Microsoft Sans Serif"/>
                <a:cs typeface="Microsoft Sans Serif"/>
              </a:rPr>
              <a:t>Appendix</a:t>
            </a:r>
            <a:endParaRPr sz="2200" dirty="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4876800" y="1274719"/>
            <a:ext cx="2884831" cy="689291"/>
          </a:xfrm>
          <a:prstGeom prst="rect">
            <a:avLst/>
          </a:prstGeom>
        </p:spPr>
        <p:txBody>
          <a:bodyPr vert="horz" wrap="square" lIns="0" tIns="12065" rIns="0" bIns="0" rtlCol="0">
            <a:spAutoFit/>
          </a:bodyPr>
          <a:lstStyle/>
          <a:p>
            <a:pPr marL="12700">
              <a:lnSpc>
                <a:spcPct val="100000"/>
              </a:lnSpc>
              <a:spcBef>
                <a:spcPts val="95"/>
              </a:spcBef>
            </a:pPr>
            <a:r>
              <a:rPr spc="-70"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7351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4" dirty="0"/>
              <a:t> </a:t>
            </a:r>
            <a:r>
              <a:rPr spc="-180" dirty="0"/>
              <a:t>vs.</a:t>
            </a:r>
            <a:r>
              <a:rPr spc="114" dirty="0"/>
              <a:t> </a:t>
            </a:r>
            <a:r>
              <a:rPr spc="-160" dirty="0"/>
              <a:t>Launch</a:t>
            </a:r>
            <a:r>
              <a:rPr spc="120" dirty="0"/>
              <a:t> </a:t>
            </a:r>
            <a:r>
              <a:rPr spc="-130" dirty="0"/>
              <a:t>Site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20</a:t>
            </a:fld>
            <a:endParaRPr spc="70" dirty="0"/>
          </a:p>
        </p:txBody>
      </p:sp>
      <p:sp>
        <p:nvSpPr>
          <p:cNvPr id="3" name="object 3"/>
          <p:cNvSpPr txBox="1"/>
          <p:nvPr/>
        </p:nvSpPr>
        <p:spPr>
          <a:xfrm>
            <a:off x="1114742" y="4531332"/>
            <a:ext cx="9962516" cy="975332"/>
          </a:xfrm>
          <a:prstGeom prst="rect">
            <a:avLst/>
          </a:prstGeom>
          <a:ln w="12700">
            <a:solidFill>
              <a:srgbClr val="44536A"/>
            </a:solidFill>
          </a:ln>
        </p:spPr>
        <p:txBody>
          <a:bodyPr vert="horz" wrap="square" lIns="0" tIns="0" rIns="0" bIns="0" rtlCol="0">
            <a:spAutoFit/>
          </a:bodyPr>
          <a:lstStyle/>
          <a:p>
            <a:pPr marL="320040" indent="-228600">
              <a:lnSpc>
                <a:spcPts val="1964"/>
              </a:lnSpc>
              <a:buFont typeface="Arial MT"/>
              <a:buChar char="•"/>
              <a:tabLst>
                <a:tab pos="319405" algn="l"/>
                <a:tab pos="320040" algn="l"/>
              </a:tabLst>
            </a:pPr>
            <a:r>
              <a:rPr sz="1400" dirty="0">
                <a:solidFill>
                  <a:srgbClr val="292929"/>
                </a:solidFill>
                <a:latin typeface="Microsoft Sans Serif"/>
                <a:cs typeface="Microsoft Sans Serif"/>
              </a:rPr>
              <a:t>For launch site ‘VAFB SLC 4E’, there are no rockets launched for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greater than 10,000 kg</a:t>
            </a:r>
            <a:endParaRPr sz="1400" dirty="0">
              <a:latin typeface="Microsoft Sans Serif"/>
              <a:cs typeface="Microsoft Sans Serif"/>
            </a:endParaRPr>
          </a:p>
          <a:p>
            <a:pPr marL="320040" marR="231140" indent="-228600">
              <a:lnSpc>
                <a:spcPct val="80000"/>
              </a:lnSpc>
              <a:spcBef>
                <a:spcPts val="1405"/>
              </a:spcBef>
              <a:buFont typeface="Arial MT"/>
              <a:buChar char="•"/>
              <a:tabLst>
                <a:tab pos="319405" algn="l"/>
                <a:tab pos="320040" algn="l"/>
              </a:tabLst>
            </a:pPr>
            <a:r>
              <a:rPr sz="1400" dirty="0">
                <a:solidFill>
                  <a:srgbClr val="292929"/>
                </a:solidFill>
                <a:latin typeface="Microsoft Sans Serif"/>
                <a:cs typeface="Microsoft Sans Serif"/>
              </a:rPr>
              <a:t>Percentage of successful launch (Class=1) increases for launch site ‘VAFB  SLC 4E’ as the payload mass increases</a:t>
            </a:r>
            <a:endParaRPr sz="1400" dirty="0">
              <a:latin typeface="Microsoft Sans Serif"/>
              <a:cs typeface="Microsoft Sans Serif"/>
            </a:endParaRPr>
          </a:p>
          <a:p>
            <a:pPr marL="320040" indent="-228600">
              <a:lnSpc>
                <a:spcPts val="2160"/>
              </a:lnSpc>
              <a:spcBef>
                <a:spcPts val="910"/>
              </a:spcBef>
              <a:buFont typeface="Arial MT"/>
              <a:buChar char="•"/>
              <a:tabLst>
                <a:tab pos="319405" algn="l"/>
                <a:tab pos="320040" algn="l"/>
              </a:tabLst>
            </a:pPr>
            <a:r>
              <a:rPr sz="1400" dirty="0">
                <a:solidFill>
                  <a:srgbClr val="292929"/>
                </a:solidFill>
                <a:latin typeface="Microsoft Sans Serif"/>
                <a:cs typeface="Microsoft Sans Serif"/>
              </a:rPr>
              <a:t>There is no clear correlation or pattern between launch site and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mass</a:t>
            </a:r>
            <a:endParaRPr sz="1400" dirty="0">
              <a:latin typeface="Microsoft Sans Serif"/>
              <a:cs typeface="Microsoft Sans Serif"/>
            </a:endParaRPr>
          </a:p>
        </p:txBody>
      </p:sp>
      <p:pic>
        <p:nvPicPr>
          <p:cNvPr id="4" name="object 4"/>
          <p:cNvPicPr/>
          <p:nvPr/>
        </p:nvPicPr>
        <p:blipFill>
          <a:blip r:embed="rId2" cstate="print"/>
          <a:stretch>
            <a:fillRect/>
          </a:stretch>
        </p:blipFill>
        <p:spPr>
          <a:xfrm>
            <a:off x="3012948" y="1524000"/>
            <a:ext cx="6166104" cy="2807207"/>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652"/>
            <a:ext cx="5540375" cy="589280"/>
          </a:xfrm>
          <a:prstGeom prst="rect">
            <a:avLst/>
          </a:prstGeom>
        </p:spPr>
        <p:txBody>
          <a:bodyPr vert="horz" wrap="square" lIns="0" tIns="12065" rIns="0" bIns="0" rtlCol="0">
            <a:spAutoFit/>
          </a:bodyPr>
          <a:lstStyle/>
          <a:p>
            <a:pPr marL="12700">
              <a:lnSpc>
                <a:spcPct val="100000"/>
              </a:lnSpc>
              <a:spcBef>
                <a:spcPts val="95"/>
              </a:spcBef>
            </a:pPr>
            <a:r>
              <a:rPr spc="-250" dirty="0"/>
              <a:t>Success</a:t>
            </a:r>
            <a:r>
              <a:rPr spc="145" dirty="0"/>
              <a:t> </a:t>
            </a:r>
            <a:r>
              <a:rPr spc="-215" dirty="0"/>
              <a:t>Rate</a:t>
            </a:r>
            <a:r>
              <a:rPr spc="120" dirty="0"/>
              <a:t> </a:t>
            </a:r>
            <a:r>
              <a:rPr spc="-175" dirty="0"/>
              <a:t>vs.</a:t>
            </a:r>
            <a:r>
              <a:rPr spc="120" dirty="0"/>
              <a:t> </a:t>
            </a:r>
            <a:r>
              <a:rPr spc="-15" dirty="0"/>
              <a:t>Orbit</a:t>
            </a:r>
            <a:r>
              <a:rPr spc="145" dirty="0"/>
              <a:t> </a:t>
            </a:r>
            <a:r>
              <a:rPr spc="-190" dirty="0"/>
              <a:t>Type</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21</a:t>
            </a:fld>
            <a:endParaRPr spc="70" dirty="0"/>
          </a:p>
        </p:txBody>
      </p:sp>
      <p:sp>
        <p:nvSpPr>
          <p:cNvPr id="3" name="object 3"/>
          <p:cNvSpPr txBox="1"/>
          <p:nvPr/>
        </p:nvSpPr>
        <p:spPr>
          <a:xfrm>
            <a:off x="2975419" y="4572000"/>
            <a:ext cx="6241161" cy="763671"/>
          </a:xfrm>
          <a:prstGeom prst="rect">
            <a:avLst/>
          </a:prstGeom>
          <a:ln w="12700">
            <a:solidFill>
              <a:srgbClr val="44536A"/>
            </a:solidFill>
          </a:ln>
        </p:spPr>
        <p:txBody>
          <a:bodyPr vert="horz" wrap="square" lIns="0" tIns="29845" rIns="0" bIns="0" rtlCol="0">
            <a:spAutoFit/>
          </a:bodyPr>
          <a:lstStyle/>
          <a:p>
            <a:pPr marL="320675" indent="-228600">
              <a:lnSpc>
                <a:spcPct val="100000"/>
              </a:lnSpc>
              <a:spcBef>
                <a:spcPts val="23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Orbits ES-LI, GEO, HEO, and SSO have the highest success rates</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a:p>
            <a:pPr marL="320675" indent="-228600">
              <a:lnSpc>
                <a:spcPct val="100000"/>
              </a:lnSpc>
              <a:spcBef>
                <a:spcPts val="140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GTO orbit has the lowest success rate</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p:txBody>
      </p:sp>
      <p:pic>
        <p:nvPicPr>
          <p:cNvPr id="4" name="object 4"/>
          <p:cNvPicPr/>
          <p:nvPr/>
        </p:nvPicPr>
        <p:blipFill>
          <a:blip r:embed="rId2" cstate="print"/>
          <a:stretch>
            <a:fillRect/>
          </a:stretch>
        </p:blipFill>
        <p:spPr>
          <a:xfrm>
            <a:off x="3713226" y="1371600"/>
            <a:ext cx="4765548" cy="3063239"/>
          </a:xfrm>
          <a:prstGeom prst="rect">
            <a:avLst/>
          </a:prstGeom>
          <a:ln>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22</a:t>
            </a:r>
            <a:endParaRPr sz="1600">
              <a:latin typeface="Microsoft Sans Serif"/>
              <a:cs typeface="Microsoft Sans Serif"/>
            </a:endParaRPr>
          </a:p>
        </p:txBody>
      </p:sp>
      <p:sp>
        <p:nvSpPr>
          <p:cNvPr id="3" name="object 3"/>
          <p:cNvSpPr txBox="1">
            <a:spLocks noGrp="1"/>
          </p:cNvSpPr>
          <p:nvPr>
            <p:ph type="title"/>
          </p:nvPr>
        </p:nvSpPr>
        <p:spPr>
          <a:xfrm>
            <a:off x="848969" y="417652"/>
            <a:ext cx="5821045"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0" dirty="0"/>
              <a:t> </a:t>
            </a:r>
            <a:r>
              <a:rPr spc="-120" dirty="0"/>
              <a:t>Number</a:t>
            </a:r>
            <a:r>
              <a:rPr spc="140" dirty="0"/>
              <a:t> </a:t>
            </a:r>
            <a:r>
              <a:rPr spc="-180" dirty="0"/>
              <a:t>vs.</a:t>
            </a:r>
            <a:r>
              <a:rPr spc="120" dirty="0"/>
              <a:t> </a:t>
            </a:r>
            <a:r>
              <a:rPr spc="-10" dirty="0"/>
              <a:t>Orbit</a:t>
            </a:r>
            <a:r>
              <a:rPr spc="140" dirty="0"/>
              <a:t> </a:t>
            </a:r>
            <a:r>
              <a:rPr spc="-190" dirty="0"/>
              <a:t>Type</a:t>
            </a:r>
          </a:p>
        </p:txBody>
      </p:sp>
      <p:sp>
        <p:nvSpPr>
          <p:cNvPr id="4" name="object 4"/>
          <p:cNvSpPr txBox="1"/>
          <p:nvPr/>
        </p:nvSpPr>
        <p:spPr>
          <a:xfrm>
            <a:off x="1265681" y="4724400"/>
            <a:ext cx="9660638" cy="1010533"/>
          </a:xfrm>
          <a:prstGeom prst="rect">
            <a:avLst/>
          </a:prstGeom>
          <a:ln w="12700">
            <a:solidFill>
              <a:srgbClr val="44536A"/>
            </a:solidFill>
          </a:ln>
        </p:spPr>
        <p:txBody>
          <a:bodyPr vert="horz" wrap="square" lIns="0" tIns="0" rIns="0" bIns="0" rtlCol="0">
            <a:spAutoFit/>
          </a:bodyPr>
          <a:lstStyle/>
          <a:p>
            <a:pPr marL="320675" indent="-229235">
              <a:lnSpc>
                <a:spcPts val="1964"/>
              </a:lnSpc>
              <a:buFont typeface="Arial MT"/>
              <a:buChar char="•"/>
              <a:tabLst>
                <a:tab pos="320040" algn="l"/>
                <a:tab pos="320675" algn="l"/>
              </a:tabLst>
            </a:pPr>
            <a:r>
              <a:rPr sz="1400" dirty="0">
                <a:solidFill>
                  <a:srgbClr val="292929"/>
                </a:solidFill>
                <a:latin typeface="Microsoft Sans Serif"/>
                <a:cs typeface="Microsoft Sans Serif"/>
              </a:rPr>
              <a:t>For orbit VLEO, first successful landing (class=1) doesn’t occur until 60+</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number of flights</a:t>
            </a:r>
            <a:endParaRPr sz="1400" dirty="0">
              <a:latin typeface="Microsoft Sans Serif"/>
              <a:cs typeface="Microsoft Sans Serif"/>
            </a:endParaRPr>
          </a:p>
          <a:p>
            <a:pPr marL="320675" marR="314325" indent="-229235">
              <a:lnSpc>
                <a:spcPts val="1920"/>
              </a:lnSpc>
              <a:spcBef>
                <a:spcPts val="1390"/>
              </a:spcBef>
              <a:buFont typeface="Arial MT"/>
              <a:buChar char="•"/>
              <a:tabLst>
                <a:tab pos="320040" algn="l"/>
                <a:tab pos="320675" algn="l"/>
              </a:tabLst>
            </a:pPr>
            <a:r>
              <a:rPr sz="1400" dirty="0">
                <a:solidFill>
                  <a:srgbClr val="292929"/>
                </a:solidFill>
                <a:latin typeface="Microsoft Sans Serif"/>
                <a:cs typeface="Microsoft Sans Serif"/>
              </a:rPr>
              <a:t>For most orbits (LEO, ISS, PO, SSO, MEO, VLEO) successful landing rates  appear to increase with flight numbers</a:t>
            </a:r>
            <a:endParaRPr sz="1400" dirty="0">
              <a:latin typeface="Microsoft Sans Serif"/>
              <a:cs typeface="Microsoft Sans Serif"/>
            </a:endParaRPr>
          </a:p>
          <a:p>
            <a:pPr marL="320675" indent="-229235">
              <a:lnSpc>
                <a:spcPct val="100000"/>
              </a:lnSpc>
              <a:spcBef>
                <a:spcPts val="925"/>
              </a:spcBef>
              <a:buFont typeface="Arial MT"/>
              <a:buChar char="•"/>
              <a:tabLst>
                <a:tab pos="320040" algn="l"/>
                <a:tab pos="320675" algn="l"/>
              </a:tabLst>
            </a:pPr>
            <a:r>
              <a:rPr sz="1400" dirty="0">
                <a:solidFill>
                  <a:srgbClr val="292929"/>
                </a:solidFill>
                <a:latin typeface="Microsoft Sans Serif"/>
                <a:cs typeface="Microsoft Sans Serif"/>
              </a:rPr>
              <a:t>There is no relationship between flight number and orbit for GTO</a:t>
            </a:r>
            <a:endParaRPr sz="1400" dirty="0">
              <a:latin typeface="Microsoft Sans Serif"/>
              <a:cs typeface="Microsoft Sans Serif"/>
            </a:endParaRPr>
          </a:p>
        </p:txBody>
      </p:sp>
      <p:pic>
        <p:nvPicPr>
          <p:cNvPr id="5" name="object 5"/>
          <p:cNvPicPr/>
          <p:nvPr/>
        </p:nvPicPr>
        <p:blipFill>
          <a:blip r:embed="rId2" cstate="print"/>
          <a:stretch>
            <a:fillRect/>
          </a:stretch>
        </p:blipFill>
        <p:spPr>
          <a:xfrm>
            <a:off x="3627882" y="1455420"/>
            <a:ext cx="4936236" cy="3116580"/>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23</a:t>
            </a:r>
            <a:endParaRPr sz="1600">
              <a:latin typeface="Microsoft Sans Serif"/>
              <a:cs typeface="Microsoft Sans Serif"/>
            </a:endParaRPr>
          </a:p>
        </p:txBody>
      </p:sp>
      <p:sp>
        <p:nvSpPr>
          <p:cNvPr id="3" name="object 3"/>
          <p:cNvSpPr txBox="1">
            <a:spLocks noGrp="1"/>
          </p:cNvSpPr>
          <p:nvPr>
            <p:ph type="title"/>
          </p:nvPr>
        </p:nvSpPr>
        <p:spPr>
          <a:xfrm>
            <a:off x="848969" y="417652"/>
            <a:ext cx="45319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0" dirty="0"/>
              <a:t> </a:t>
            </a:r>
            <a:r>
              <a:rPr spc="-180" dirty="0"/>
              <a:t>vs.</a:t>
            </a:r>
            <a:r>
              <a:rPr spc="105" dirty="0"/>
              <a:t> </a:t>
            </a:r>
            <a:r>
              <a:rPr spc="-10" dirty="0"/>
              <a:t>Orbit</a:t>
            </a:r>
            <a:r>
              <a:rPr spc="135" dirty="0"/>
              <a:t> </a:t>
            </a:r>
            <a:r>
              <a:rPr spc="-190" dirty="0"/>
              <a:t>Type</a:t>
            </a:r>
          </a:p>
        </p:txBody>
      </p:sp>
      <p:sp>
        <p:nvSpPr>
          <p:cNvPr id="4" name="object 4"/>
          <p:cNvSpPr txBox="1"/>
          <p:nvPr/>
        </p:nvSpPr>
        <p:spPr>
          <a:xfrm>
            <a:off x="983589" y="4709367"/>
            <a:ext cx="10260737" cy="700833"/>
          </a:xfrm>
          <a:prstGeom prst="rect">
            <a:avLst/>
          </a:prstGeom>
          <a:ln w="12700">
            <a:solidFill>
              <a:srgbClr val="44536A"/>
            </a:solidFill>
          </a:ln>
        </p:spPr>
        <p:txBody>
          <a:bodyPr vert="horz" wrap="square" lIns="0" tIns="28575" rIns="0" bIns="0" rtlCol="0">
            <a:spAutoFit/>
          </a:bodyPr>
          <a:lstStyle/>
          <a:p>
            <a:pPr marL="320675" indent="-229235">
              <a:lnSpc>
                <a:spcPct val="100000"/>
              </a:lnSpc>
              <a:spcBef>
                <a:spcPts val="225"/>
              </a:spcBef>
              <a:buFont typeface="Arial MT"/>
              <a:buChar char="•"/>
              <a:tabLst>
                <a:tab pos="320040" algn="l"/>
                <a:tab pos="320675" algn="l"/>
              </a:tabLst>
            </a:pPr>
            <a:r>
              <a:rPr sz="1600" dirty="0">
                <a:solidFill>
                  <a:srgbClr val="292929"/>
                </a:solidFill>
                <a:latin typeface="Microsoft Sans Serif"/>
                <a:cs typeface="Microsoft Sans Serif"/>
              </a:rPr>
              <a:t>Successful landing rates (Class=1) appear to increase with pay load for</a:t>
            </a:r>
            <a:r>
              <a:rPr lang="en-IN" sz="1600" dirty="0">
                <a:solidFill>
                  <a:srgbClr val="292929"/>
                </a:solidFill>
                <a:latin typeface="Microsoft Sans Serif"/>
                <a:cs typeface="Microsoft Sans Serif"/>
              </a:rPr>
              <a:t> </a:t>
            </a:r>
            <a:r>
              <a:rPr sz="1600" dirty="0">
                <a:solidFill>
                  <a:srgbClr val="292929"/>
                </a:solidFill>
                <a:latin typeface="Microsoft Sans Serif"/>
                <a:cs typeface="Microsoft Sans Serif"/>
              </a:rPr>
              <a:t>orbits LEO, ISS, PO, and SSO</a:t>
            </a:r>
            <a:endParaRPr sz="1600" dirty="0">
              <a:latin typeface="Microsoft Sans Serif"/>
              <a:cs typeface="Microsoft Sans Serif"/>
            </a:endParaRPr>
          </a:p>
          <a:p>
            <a:pPr marL="320675" marR="238760" indent="-229235">
              <a:lnSpc>
                <a:spcPct val="100000"/>
              </a:lnSpc>
              <a:spcBef>
                <a:spcPts val="1405"/>
              </a:spcBef>
              <a:buFont typeface="Arial MT"/>
              <a:buChar char="•"/>
              <a:tabLst>
                <a:tab pos="320040" algn="l"/>
                <a:tab pos="320675" algn="l"/>
              </a:tabLst>
            </a:pPr>
            <a:r>
              <a:rPr sz="1600" dirty="0">
                <a:solidFill>
                  <a:srgbClr val="292929"/>
                </a:solidFill>
                <a:latin typeface="Microsoft Sans Serif"/>
                <a:cs typeface="Microsoft Sans Serif"/>
              </a:rPr>
              <a:t>For GEO orbit, there is not clear pattern between payload and orbit for  successful or unsuccessful landing</a:t>
            </a:r>
            <a:endParaRPr sz="1600" dirty="0">
              <a:latin typeface="Microsoft Sans Serif"/>
              <a:cs typeface="Microsoft Sans Serif"/>
            </a:endParaRPr>
          </a:p>
        </p:txBody>
      </p:sp>
      <p:pic>
        <p:nvPicPr>
          <p:cNvPr id="5" name="object 5"/>
          <p:cNvPicPr/>
          <p:nvPr/>
        </p:nvPicPr>
        <p:blipFill>
          <a:blip r:embed="rId2" cstate="print"/>
          <a:stretch>
            <a:fillRect/>
          </a:stretch>
        </p:blipFill>
        <p:spPr>
          <a:xfrm>
            <a:off x="3683508" y="1441196"/>
            <a:ext cx="4824983" cy="3095244"/>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24</a:t>
            </a:r>
            <a:endParaRPr sz="1600">
              <a:latin typeface="Microsoft Sans Serif"/>
              <a:cs typeface="Microsoft Sans Serif"/>
            </a:endParaRPr>
          </a:p>
        </p:txBody>
      </p:sp>
      <p:sp>
        <p:nvSpPr>
          <p:cNvPr id="3" name="object 3"/>
          <p:cNvSpPr txBox="1">
            <a:spLocks noGrp="1"/>
          </p:cNvSpPr>
          <p:nvPr>
            <p:ph type="title"/>
          </p:nvPr>
        </p:nvSpPr>
        <p:spPr>
          <a:xfrm>
            <a:off x="848969" y="417398"/>
            <a:ext cx="579691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20" dirty="0"/>
              <a:t> </a:t>
            </a:r>
            <a:r>
              <a:rPr spc="-250" dirty="0"/>
              <a:t>Success</a:t>
            </a:r>
            <a:r>
              <a:rPr spc="140" dirty="0"/>
              <a:t> </a:t>
            </a:r>
            <a:r>
              <a:rPr spc="-155" dirty="0"/>
              <a:t>Yearly</a:t>
            </a:r>
            <a:r>
              <a:rPr spc="110" dirty="0"/>
              <a:t> </a:t>
            </a:r>
            <a:r>
              <a:rPr spc="-130" dirty="0"/>
              <a:t>Trend</a:t>
            </a:r>
          </a:p>
        </p:txBody>
      </p:sp>
      <p:pic>
        <p:nvPicPr>
          <p:cNvPr id="4" name="object 4"/>
          <p:cNvPicPr/>
          <p:nvPr/>
        </p:nvPicPr>
        <p:blipFill>
          <a:blip r:embed="rId2" cstate="print"/>
          <a:stretch>
            <a:fillRect/>
          </a:stretch>
        </p:blipFill>
        <p:spPr>
          <a:xfrm>
            <a:off x="3387090" y="1394460"/>
            <a:ext cx="5417820" cy="3177540"/>
          </a:xfrm>
          <a:prstGeom prst="rect">
            <a:avLst/>
          </a:prstGeom>
          <a:ln>
            <a:solidFill>
              <a:schemeClr val="tx1"/>
            </a:solidFill>
          </a:ln>
        </p:spPr>
      </p:pic>
      <p:sp>
        <p:nvSpPr>
          <p:cNvPr id="5" name="object 5"/>
          <p:cNvSpPr txBox="1"/>
          <p:nvPr/>
        </p:nvSpPr>
        <p:spPr>
          <a:xfrm>
            <a:off x="1837181" y="4724400"/>
            <a:ext cx="8517638" cy="1080809"/>
          </a:xfrm>
          <a:prstGeom prst="rect">
            <a:avLst/>
          </a:prstGeom>
          <a:ln w="12700">
            <a:solidFill>
              <a:srgbClr val="44536A"/>
            </a:solidFill>
          </a:ln>
        </p:spPr>
        <p:txBody>
          <a:bodyPr vert="horz" wrap="square" lIns="0" tIns="0" rIns="0" bIns="0" rtlCol="0">
            <a:spAutoFit/>
          </a:bodyPr>
          <a:lstStyle/>
          <a:p>
            <a:pPr marL="320675" indent="-229235">
              <a:lnSpc>
                <a:spcPts val="2205"/>
              </a:lnSpc>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(Class=1)</a:t>
            </a:r>
            <a:r>
              <a:rPr sz="1600" spc="60"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80% </a:t>
            </a:r>
            <a:r>
              <a:rPr sz="1600" spc="-45" dirty="0">
                <a:solidFill>
                  <a:srgbClr val="292929"/>
                </a:solidFill>
                <a:latin typeface="Microsoft Sans Serif"/>
                <a:cs typeface="Microsoft Sans Serif"/>
              </a:rPr>
              <a:t>between</a:t>
            </a:r>
            <a:r>
              <a:rPr sz="1600" spc="3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320675" indent="-229235">
              <a:lnSpc>
                <a:spcPts val="2160"/>
              </a:lnSpc>
              <a:spcBef>
                <a:spcPts val="925"/>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remained</a:t>
            </a:r>
            <a:r>
              <a:rPr sz="1600" spc="4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20" dirty="0">
                <a:solidFill>
                  <a:srgbClr val="292929"/>
                </a:solidFill>
                <a:latin typeface="Microsoft Sans Serif"/>
                <a:cs typeface="Microsoft Sans Serif"/>
              </a:rPr>
              <a:t>same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2010</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2014</a:t>
            </a:r>
            <a:r>
              <a:rPr lang="en-IN" sz="1600" spc="9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2015</a:t>
            </a:r>
            <a:endParaRPr sz="1600" dirty="0">
              <a:latin typeface="Microsoft Sans Serif"/>
              <a:cs typeface="Microsoft Sans Serif"/>
            </a:endParaRPr>
          </a:p>
          <a:p>
            <a:pPr marL="320675" marR="759460" indent="-229235">
              <a:lnSpc>
                <a:spcPct val="80000"/>
              </a:lnSpc>
              <a:spcBef>
                <a:spcPts val="1390"/>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decreased</a:t>
            </a:r>
            <a:r>
              <a:rPr sz="1600" spc="4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2017</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2018</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2019</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 </a:t>
            </a:r>
            <a:r>
              <a:rPr sz="1600" spc="-5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6085231" cy="671338"/>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lang="en-IN" sz="2200" spc="-95" dirty="0">
              <a:solidFill>
                <a:srgbClr val="292929"/>
              </a:solidFill>
              <a:latin typeface="Microsoft Sans Serif"/>
              <a:cs typeface="Microsoft Sans Serif"/>
            </a:endParaRPr>
          </a:p>
          <a:p>
            <a:pPr marL="469900" lvl="1">
              <a:spcBef>
                <a:spcPts val="95"/>
              </a:spcBef>
              <a:tabLst>
                <a:tab pos="240665" algn="l"/>
                <a:tab pos="241300" algn="l"/>
              </a:tabLst>
            </a:pPr>
            <a:r>
              <a:rPr lang="en-IN" sz="2000" spc="-95" dirty="0">
                <a:solidFill>
                  <a:srgbClr val="292929"/>
                </a:solidFill>
                <a:latin typeface="Microsoft Sans Serif"/>
                <a:cs typeface="Microsoft Sans Serif"/>
              </a:rPr>
              <a:t>select distinct </a:t>
            </a:r>
            <a:r>
              <a:rPr lang="en-IN" sz="2000" spc="-95" dirty="0" err="1">
                <a:solidFill>
                  <a:srgbClr val="292929"/>
                </a:solidFill>
                <a:latin typeface="Microsoft Sans Serif"/>
                <a:cs typeface="Microsoft Sans Serif"/>
              </a:rPr>
              <a:t>launch_site</a:t>
            </a:r>
            <a:r>
              <a:rPr lang="en-IN" sz="2000" spc="-95" dirty="0">
                <a:solidFill>
                  <a:srgbClr val="292929"/>
                </a:solidFill>
                <a:latin typeface="Microsoft Sans Serif"/>
                <a:cs typeface="Microsoft Sans Serif"/>
              </a:rPr>
              <a:t> from </a:t>
            </a:r>
            <a:r>
              <a:rPr lang="en-IN" sz="2000" spc="-95" dirty="0" err="1">
                <a:solidFill>
                  <a:srgbClr val="292929"/>
                </a:solidFill>
                <a:latin typeface="Microsoft Sans Serif"/>
                <a:cs typeface="Microsoft Sans Serif"/>
              </a:rPr>
              <a:t>spacextbl</a:t>
            </a:r>
            <a:endParaRPr lang="en-IN" sz="2000" spc="-95" dirty="0">
              <a:solidFill>
                <a:srgbClr val="292929"/>
              </a:solidFill>
              <a:latin typeface="Microsoft Sans Serif"/>
              <a:cs typeface="Microsoft Sans Serif"/>
            </a:endParaRPr>
          </a:p>
        </p:txBody>
      </p:sp>
      <p:sp>
        <p:nvSpPr>
          <p:cNvPr id="3" name="object 3"/>
          <p:cNvSpPr txBox="1"/>
          <p:nvPr/>
        </p:nvSpPr>
        <p:spPr>
          <a:xfrm>
            <a:off x="848969" y="2479370"/>
            <a:ext cx="7967980" cy="142795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0" dirty="0">
                <a:solidFill>
                  <a:srgbClr val="292929"/>
                </a:solidFill>
                <a:latin typeface="Microsoft Sans Serif"/>
                <a:cs typeface="Microsoft Sans Serif"/>
              </a:rPr>
              <a:t>‘distinct’</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only</a:t>
            </a:r>
            <a:r>
              <a:rPr sz="1600" spc="5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45" dirty="0">
                <a:solidFill>
                  <a:srgbClr val="292929"/>
                </a:solidFill>
                <a:latin typeface="Microsoft Sans Serif"/>
                <a:cs typeface="Microsoft Sans Serif"/>
              </a:rPr>
              <a:t> </a:t>
            </a:r>
            <a:r>
              <a:rPr sz="1600" spc="-75" dirty="0">
                <a:solidFill>
                  <a:srgbClr val="292929"/>
                </a:solidFill>
                <a:latin typeface="Microsoft Sans Serif"/>
                <a:cs typeface="Microsoft Sans Serif"/>
              </a:rPr>
              <a:t>values</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queries</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(Launch_Site)</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85" dirty="0">
                <a:solidFill>
                  <a:srgbClr val="292929"/>
                </a:solidFill>
                <a:latin typeface="Microsoft Sans Serif"/>
                <a:cs typeface="Microsoft Sans Serif"/>
              </a:rPr>
              <a:t>There</a:t>
            </a:r>
            <a:r>
              <a:rPr sz="1600" spc="3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4</a:t>
            </a:r>
            <a:r>
              <a:rPr sz="1600" spc="4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3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sites</a:t>
            </a:r>
            <a:endParaRPr sz="16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sz="2000" u="heavy" spc="-95"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4" name="object 4"/>
          <p:cNvSpPr txBox="1">
            <a:spLocks noGrp="1"/>
          </p:cNvSpPr>
          <p:nvPr>
            <p:ph type="title"/>
          </p:nvPr>
        </p:nvSpPr>
        <p:spPr>
          <a:xfrm>
            <a:off x="848969" y="417398"/>
            <a:ext cx="4488180" cy="589280"/>
          </a:xfrm>
          <a:prstGeom prst="rect">
            <a:avLst/>
          </a:prstGeom>
        </p:spPr>
        <p:txBody>
          <a:bodyPr vert="horz" wrap="square" lIns="0" tIns="12065" rIns="0" bIns="0" rtlCol="0">
            <a:spAutoFit/>
          </a:bodyPr>
          <a:lstStyle/>
          <a:p>
            <a:pPr marL="12700">
              <a:lnSpc>
                <a:spcPct val="100000"/>
              </a:lnSpc>
              <a:spcBef>
                <a:spcPts val="95"/>
              </a:spcBef>
            </a:pPr>
            <a:r>
              <a:rPr spc="-25" dirty="0"/>
              <a:t>All</a:t>
            </a:r>
            <a:r>
              <a:rPr spc="105" dirty="0"/>
              <a:t> </a:t>
            </a:r>
            <a:r>
              <a:rPr spc="-160" dirty="0"/>
              <a:t>Launch</a:t>
            </a:r>
            <a:r>
              <a:rPr spc="114" dirty="0"/>
              <a:t> </a:t>
            </a:r>
            <a:r>
              <a:rPr spc="-130" dirty="0"/>
              <a:t>Site</a:t>
            </a:r>
            <a:r>
              <a:rPr spc="114" dirty="0"/>
              <a:t> </a:t>
            </a:r>
            <a:r>
              <a:rPr spc="-225" dirty="0"/>
              <a:t>Names</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25</a:t>
            </a:fld>
            <a:endParaRPr spc="70" dirty="0"/>
          </a:p>
        </p:txBody>
      </p:sp>
      <p:pic>
        <p:nvPicPr>
          <p:cNvPr id="5" name="object 5"/>
          <p:cNvPicPr/>
          <p:nvPr/>
        </p:nvPicPr>
        <p:blipFill>
          <a:blip r:embed="rId2" cstate="print"/>
          <a:stretch>
            <a:fillRect/>
          </a:stretch>
        </p:blipFill>
        <p:spPr>
          <a:xfrm>
            <a:off x="1981200" y="3907325"/>
            <a:ext cx="1648106" cy="15470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9013190" cy="22846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000" spc="-95" dirty="0">
                <a:solidFill>
                  <a:srgbClr val="292929"/>
                </a:solidFill>
                <a:latin typeface="Microsoft Sans Serif"/>
                <a:cs typeface="Microsoft Sans Serif"/>
              </a:rPr>
              <a:t>:</a:t>
            </a:r>
            <a:endParaRPr sz="2000" dirty="0">
              <a:latin typeface="Microsoft Sans Serif"/>
              <a:cs typeface="Microsoft Sans Serif"/>
            </a:endParaRPr>
          </a:p>
          <a:p>
            <a:pPr>
              <a:lnSpc>
                <a:spcPct val="100000"/>
              </a:lnSpc>
              <a:spcBef>
                <a:spcPts val="25"/>
              </a:spcBef>
              <a:buClr>
                <a:srgbClr val="292929"/>
              </a:buClr>
              <a:buFont typeface="Arial MT"/>
              <a:buChar char="•"/>
            </a:pPr>
            <a:endParaRPr sz="28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70" dirty="0">
                <a:solidFill>
                  <a:srgbClr val="292929"/>
                </a:solidFill>
                <a:latin typeface="Microsoft Sans Serif"/>
                <a:cs typeface="Microsoft Sans Serif"/>
              </a:rPr>
              <a:t>Using</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format</a:t>
            </a:r>
            <a:r>
              <a:rPr sz="1600" spc="55" dirty="0">
                <a:solidFill>
                  <a:srgbClr val="292929"/>
                </a:solidFill>
                <a:latin typeface="Microsoft Sans Serif"/>
                <a:cs typeface="Microsoft Sans Serif"/>
              </a:rPr>
              <a:t> </a:t>
            </a:r>
            <a:r>
              <a:rPr sz="1600" spc="-90" dirty="0">
                <a:solidFill>
                  <a:srgbClr val="292929"/>
                </a:solidFill>
                <a:latin typeface="Microsoft Sans Serif"/>
                <a:cs typeface="Microsoft Sans Serif"/>
              </a:rPr>
              <a:t>‘CCA%’,</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‘Launch_Site’</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column</a:t>
            </a:r>
            <a:endParaRPr sz="1600" dirty="0">
              <a:latin typeface="Microsoft Sans Serif"/>
              <a:cs typeface="Microsoft Sans Serif"/>
            </a:endParaRPr>
          </a:p>
          <a:p>
            <a:pPr marL="698500">
              <a:lnSpc>
                <a:spcPct val="100000"/>
              </a:lnSpc>
            </a:pPr>
            <a:r>
              <a:rPr sz="1600" spc="-30" dirty="0">
                <a:solidFill>
                  <a:srgbClr val="292929"/>
                </a:solidFill>
                <a:latin typeface="Microsoft Sans Serif"/>
                <a:cs typeface="Microsoft Sans Serif"/>
              </a:rPr>
              <a:t>starts</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“CCA”.</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5" dirty="0">
                <a:solidFill>
                  <a:srgbClr val="292929"/>
                </a:solidFill>
                <a:latin typeface="Microsoft Sans Serif"/>
                <a:cs typeface="Microsoft Sans Serif"/>
              </a:rPr>
              <a:t>Limit</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5,</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limits</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returned</a:t>
            </a:r>
            <a:r>
              <a:rPr sz="1600" spc="5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85" dirty="0">
                <a:solidFill>
                  <a:srgbClr val="292929"/>
                </a:solidFill>
                <a:latin typeface="Microsoft Sans Serif"/>
                <a:cs typeface="Microsoft Sans Serif"/>
              </a:rPr>
              <a:t>5</a:t>
            </a:r>
            <a:endParaRPr sz="16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3" name="object 3"/>
          <p:cNvSpPr txBox="1">
            <a:spLocks noGrp="1"/>
          </p:cNvSpPr>
          <p:nvPr>
            <p:ph type="title"/>
          </p:nvPr>
        </p:nvSpPr>
        <p:spPr>
          <a:xfrm>
            <a:off x="848969" y="417398"/>
            <a:ext cx="726122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5" dirty="0"/>
              <a:t> </a:t>
            </a:r>
            <a:r>
              <a:rPr spc="-130" dirty="0"/>
              <a:t>Site</a:t>
            </a:r>
            <a:r>
              <a:rPr spc="130" dirty="0"/>
              <a:t> </a:t>
            </a:r>
            <a:r>
              <a:rPr spc="-229" dirty="0"/>
              <a:t>Names</a:t>
            </a:r>
            <a:r>
              <a:rPr spc="145" dirty="0"/>
              <a:t> </a:t>
            </a:r>
            <a:r>
              <a:rPr spc="-95" dirty="0"/>
              <a:t>Begin</a:t>
            </a:r>
            <a:r>
              <a:rPr spc="110" dirty="0"/>
              <a:t> </a:t>
            </a:r>
            <a:r>
              <a:rPr spc="5" dirty="0"/>
              <a:t>with</a:t>
            </a:r>
            <a:r>
              <a:rPr spc="125" dirty="0"/>
              <a:t> </a:t>
            </a:r>
            <a:r>
              <a:rPr spc="-240" dirty="0"/>
              <a:t>'CCA'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26</a:t>
            </a:fld>
            <a:endParaRPr spc="70" dirty="0"/>
          </a:p>
        </p:txBody>
      </p:sp>
      <p:pic>
        <p:nvPicPr>
          <p:cNvPr id="4" name="object 4"/>
          <p:cNvPicPr/>
          <p:nvPr/>
        </p:nvPicPr>
        <p:blipFill>
          <a:blip r:embed="rId2" cstate="print"/>
          <a:stretch>
            <a:fillRect/>
          </a:stretch>
        </p:blipFill>
        <p:spPr>
          <a:xfrm>
            <a:off x="1676400" y="3657600"/>
            <a:ext cx="6705600" cy="2129029"/>
          </a:xfrm>
          <a:prstGeom prst="rect">
            <a:avLst/>
          </a:prstGeom>
        </p:spPr>
      </p:pic>
      <p:pic>
        <p:nvPicPr>
          <p:cNvPr id="5" name="object 5"/>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69097" y="1676400"/>
            <a:ext cx="6220968" cy="3429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3884295" cy="589280"/>
          </a:xfrm>
          <a:prstGeom prst="rect">
            <a:avLst/>
          </a:prstGeom>
        </p:spPr>
        <p:txBody>
          <a:bodyPr vert="horz" wrap="square" lIns="0" tIns="12065" rIns="0" bIns="0" rtlCol="0">
            <a:spAutoFit/>
          </a:bodyPr>
          <a:lstStyle/>
          <a:p>
            <a:pPr marL="12700">
              <a:lnSpc>
                <a:spcPct val="100000"/>
              </a:lnSpc>
              <a:spcBef>
                <a:spcPts val="95"/>
              </a:spcBef>
            </a:pPr>
            <a:r>
              <a:rPr spc="-95" dirty="0"/>
              <a:t>Total</a:t>
            </a:r>
            <a:r>
              <a:rPr spc="90" dirty="0"/>
              <a:t> </a:t>
            </a:r>
            <a:r>
              <a:rPr spc="-140" dirty="0"/>
              <a:t>Payload</a:t>
            </a:r>
            <a:r>
              <a:rPr spc="90" dirty="0"/>
              <a:t> </a:t>
            </a:r>
            <a:r>
              <a:rPr spc="-225" dirty="0"/>
              <a:t>Mass</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27</a:t>
            </a:fld>
            <a:endParaRPr spc="70" dirty="0"/>
          </a:p>
        </p:txBody>
      </p:sp>
      <p:sp>
        <p:nvSpPr>
          <p:cNvPr id="3" name="object 3"/>
          <p:cNvSpPr txBox="1"/>
          <p:nvPr/>
        </p:nvSpPr>
        <p:spPr>
          <a:xfrm>
            <a:off x="848969" y="1305509"/>
            <a:ext cx="1025525" cy="289182"/>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p:txBody>
      </p:sp>
      <p:sp>
        <p:nvSpPr>
          <p:cNvPr id="4" name="object 4"/>
          <p:cNvSpPr txBox="1"/>
          <p:nvPr/>
        </p:nvSpPr>
        <p:spPr>
          <a:xfrm>
            <a:off x="796644" y="2159675"/>
            <a:ext cx="10176156" cy="125611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‘sum’</a:t>
            </a:r>
            <a:r>
              <a:rPr sz="1600" spc="50" dirty="0">
                <a:solidFill>
                  <a:srgbClr val="292929"/>
                </a:solidFill>
                <a:latin typeface="Microsoft Sans Serif"/>
                <a:cs typeface="Microsoft Sans Serif"/>
              </a:rPr>
              <a:t> </a:t>
            </a:r>
            <a:r>
              <a:rPr sz="1600" spc="-60" dirty="0">
                <a:solidFill>
                  <a:srgbClr val="292929"/>
                </a:solidFill>
                <a:latin typeface="Microsoft Sans Serif"/>
                <a:cs typeface="Microsoft Sans Serif"/>
              </a:rPr>
              <a:t>adds</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0" dirty="0">
                <a:solidFill>
                  <a:srgbClr val="292929"/>
                </a:solidFill>
                <a:latin typeface="Microsoft Sans Serif"/>
                <a:cs typeface="Microsoft Sans Serif"/>
              </a:rPr>
              <a:t> </a:t>
            </a:r>
            <a:r>
              <a:rPr sz="1600" spc="-125" dirty="0">
                <a:solidFill>
                  <a:srgbClr val="292929"/>
                </a:solidFill>
                <a:latin typeface="Microsoft Sans Serif"/>
                <a:cs typeface="Microsoft Sans Serif"/>
              </a:rPr>
              <a:t>‘PAYLOAD_MASS_KG’</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total</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customers </a:t>
            </a:r>
            <a:r>
              <a:rPr sz="1600" spc="-459" dirty="0">
                <a:solidFill>
                  <a:srgbClr val="292929"/>
                </a:solidFill>
                <a:latin typeface="Microsoft Sans Serif"/>
                <a:cs typeface="Microsoft Sans Serif"/>
              </a:rPr>
              <a:t> </a:t>
            </a:r>
            <a:r>
              <a:rPr sz="1600" spc="-70" dirty="0">
                <a:solidFill>
                  <a:srgbClr val="292929"/>
                </a:solidFill>
                <a:latin typeface="Microsoft Sans Serif"/>
                <a:cs typeface="Microsoft Sans Serif"/>
              </a:rPr>
              <a:t>named</a:t>
            </a:r>
            <a:r>
              <a:rPr sz="1600" spc="35" dirty="0">
                <a:solidFill>
                  <a:srgbClr val="292929"/>
                </a:solidFill>
                <a:latin typeface="Microsoft Sans Serif"/>
                <a:cs typeface="Microsoft Sans Serif"/>
              </a:rPr>
              <a:t> </a:t>
            </a:r>
            <a:r>
              <a:rPr sz="1600" spc="-105" dirty="0">
                <a:solidFill>
                  <a:srgbClr val="292929"/>
                </a:solidFill>
                <a:latin typeface="Microsoft Sans Serif"/>
                <a:cs typeface="Microsoft Sans Serif"/>
              </a:rPr>
              <a:t>‘NASA</a:t>
            </a:r>
            <a:r>
              <a:rPr sz="1600" spc="50" dirty="0">
                <a:solidFill>
                  <a:srgbClr val="292929"/>
                </a:solidFill>
                <a:latin typeface="Microsoft Sans Serif"/>
                <a:cs typeface="Microsoft Sans Serif"/>
              </a:rPr>
              <a:t> </a:t>
            </a:r>
            <a:r>
              <a:rPr sz="1600" spc="-165" dirty="0">
                <a:solidFill>
                  <a:srgbClr val="292929"/>
                </a:solidFill>
                <a:latin typeface="Microsoft Sans Serif"/>
                <a:cs typeface="Microsoft Sans Serif"/>
              </a:rPr>
              <a:t>(CRS)’</a:t>
            </a:r>
            <a:endParaRPr sz="1600" dirty="0">
              <a:latin typeface="Microsoft Sans Serif"/>
              <a:cs typeface="Microsoft Sans Serif"/>
            </a:endParaRPr>
          </a:p>
          <a:p>
            <a:pPr lvl="1">
              <a:lnSpc>
                <a:spcPct val="100000"/>
              </a:lnSpc>
              <a:spcBef>
                <a:spcPts val="50"/>
              </a:spcBef>
              <a:buClr>
                <a:srgbClr val="292929"/>
              </a:buCl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0555" y="1707715"/>
            <a:ext cx="7085076" cy="367284"/>
          </a:xfrm>
          <a:prstGeom prst="rect">
            <a:avLst/>
          </a:prstGeom>
        </p:spPr>
      </p:pic>
      <p:pic>
        <p:nvPicPr>
          <p:cNvPr id="6" name="object 6"/>
          <p:cNvPicPr/>
          <p:nvPr/>
        </p:nvPicPr>
        <p:blipFill>
          <a:blip r:embed="rId4" cstate="print"/>
          <a:stretch>
            <a:fillRect/>
          </a:stretch>
        </p:blipFill>
        <p:spPr>
          <a:xfrm>
            <a:off x="1676400" y="3549994"/>
            <a:ext cx="1019556" cy="495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871334" cy="589280"/>
          </a:xfrm>
          <a:prstGeom prst="rect">
            <a:avLst/>
          </a:prstGeom>
        </p:spPr>
        <p:txBody>
          <a:bodyPr vert="horz" wrap="square" lIns="0" tIns="12065" rIns="0" bIns="0" rtlCol="0">
            <a:spAutoFit/>
          </a:bodyPr>
          <a:lstStyle/>
          <a:p>
            <a:pPr marL="12700">
              <a:lnSpc>
                <a:spcPct val="100000"/>
              </a:lnSpc>
              <a:spcBef>
                <a:spcPts val="95"/>
              </a:spcBef>
            </a:pPr>
            <a:r>
              <a:rPr spc="-125" dirty="0"/>
              <a:t>Average</a:t>
            </a:r>
            <a:r>
              <a:rPr spc="125" dirty="0"/>
              <a:t> </a:t>
            </a:r>
            <a:r>
              <a:rPr spc="-140" dirty="0"/>
              <a:t>Payload</a:t>
            </a:r>
            <a:r>
              <a:rPr spc="120" dirty="0"/>
              <a:t> </a:t>
            </a:r>
            <a:r>
              <a:rPr spc="-225" dirty="0"/>
              <a:t>Mass</a:t>
            </a:r>
            <a:r>
              <a:rPr spc="120" dirty="0"/>
              <a:t> </a:t>
            </a:r>
            <a:r>
              <a:rPr spc="-70" dirty="0"/>
              <a:t>by</a:t>
            </a:r>
            <a:r>
              <a:rPr spc="114" dirty="0"/>
              <a:t> </a:t>
            </a:r>
            <a:r>
              <a:rPr spc="-65" dirty="0"/>
              <a:t>F9</a:t>
            </a:r>
            <a:r>
              <a:rPr spc="120" dirty="0"/>
              <a:t> </a:t>
            </a:r>
            <a:r>
              <a:rPr spc="15" dirty="0"/>
              <a:t>v1.1</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28</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565005" cy="167930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40" dirty="0">
                <a:solidFill>
                  <a:srgbClr val="292929"/>
                </a:solidFill>
                <a:uFill>
                  <a:solidFill>
                    <a:srgbClr val="292929"/>
                  </a:solidFill>
                </a:uFill>
                <a:latin typeface="Microsoft Sans Serif"/>
                <a:cs typeface="Microsoft Sans Serif"/>
              </a:rPr>
              <a:t>Description</a:t>
            </a:r>
            <a:r>
              <a:rPr sz="2200" spc="-40" dirty="0">
                <a:solidFill>
                  <a:srgbClr val="292929"/>
                </a:solidFill>
                <a:latin typeface="Microsoft Sans Serif"/>
                <a:cs typeface="Microsoft Sans Serif"/>
              </a:rPr>
              <a:t>:</a:t>
            </a:r>
            <a:endParaRPr sz="22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800" spc="-30" dirty="0">
                <a:solidFill>
                  <a:srgbClr val="292929"/>
                </a:solidFill>
                <a:latin typeface="Microsoft Sans Serif"/>
                <a:cs typeface="Microsoft Sans Serif"/>
              </a:rPr>
              <a:t>‘avg’</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keyword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average</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payload</a:t>
            </a:r>
            <a:r>
              <a:rPr sz="1800" spc="60"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r>
              <a:rPr sz="1800" spc="45" dirty="0">
                <a:solidFill>
                  <a:srgbClr val="292929"/>
                </a:solidFill>
                <a:latin typeface="Microsoft Sans Serif"/>
                <a:cs typeface="Microsoft Sans Serif"/>
              </a:rPr>
              <a:t> </a:t>
            </a:r>
            <a:r>
              <a:rPr sz="1800" spc="-15" dirty="0">
                <a:solidFill>
                  <a:srgbClr val="292929"/>
                </a:solidFill>
                <a:latin typeface="Microsoft Sans Serif"/>
                <a:cs typeface="Microsoft Sans Serif"/>
              </a:rPr>
              <a:t>in</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‘PAYLOAD_MASS_KG’</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column</a:t>
            </a:r>
            <a:r>
              <a:rPr sz="1800" spc="35" dirty="0">
                <a:solidFill>
                  <a:srgbClr val="292929"/>
                </a:solidFill>
                <a:latin typeface="Microsoft Sans Serif"/>
                <a:cs typeface="Microsoft Sans Serif"/>
              </a:rPr>
              <a:t> </a:t>
            </a:r>
            <a:r>
              <a:rPr sz="1800" spc="-55" dirty="0">
                <a:solidFill>
                  <a:srgbClr val="292929"/>
                </a:solidFill>
                <a:latin typeface="Microsoft Sans Serif"/>
                <a:cs typeface="Microsoft Sans Serif"/>
              </a:rPr>
              <a:t>where </a:t>
            </a:r>
            <a:r>
              <a:rPr sz="1800" spc="-46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5"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is</a:t>
            </a:r>
            <a:r>
              <a:rPr sz="1800" spc="60" dirty="0">
                <a:solidFill>
                  <a:srgbClr val="292929"/>
                </a:solidFill>
                <a:latin typeface="Microsoft Sans Serif"/>
                <a:cs typeface="Microsoft Sans Serif"/>
              </a:rPr>
              <a:t> </a:t>
            </a:r>
            <a:r>
              <a:rPr sz="1800" spc="-20" dirty="0">
                <a:solidFill>
                  <a:srgbClr val="292929"/>
                </a:solidFill>
                <a:latin typeface="Microsoft Sans Serif"/>
                <a:cs typeface="Microsoft Sans Serif"/>
              </a:rPr>
              <a:t>‘F9</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v1.1’</a:t>
            </a:r>
            <a:endParaRPr sz="1800" dirty="0">
              <a:latin typeface="Microsoft Sans Serif"/>
              <a:cs typeface="Microsoft Sans Serif"/>
            </a:endParaRPr>
          </a:p>
          <a:p>
            <a:pPr lvl="1">
              <a:lnSpc>
                <a:spcPct val="100000"/>
              </a:lnSpc>
              <a:spcBef>
                <a:spcPts val="50"/>
              </a:spcBef>
              <a:buClr>
                <a:srgbClr val="292929"/>
              </a:buClr>
            </a:pPr>
            <a:endParaRPr sz="2750" dirty="0">
              <a:latin typeface="Microsoft Sans Serif"/>
              <a:cs typeface="Microsoft Sans Serif"/>
            </a:endParaRPr>
          </a:p>
          <a:p>
            <a:pPr marL="241300" indent="-228600">
              <a:lnSpc>
                <a:spcPct val="100000"/>
              </a:lnSpc>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Result</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3875" y="1789176"/>
            <a:ext cx="7578852" cy="384048"/>
          </a:xfrm>
          <a:prstGeom prst="rect">
            <a:avLst/>
          </a:prstGeom>
        </p:spPr>
      </p:pic>
      <p:pic>
        <p:nvPicPr>
          <p:cNvPr id="6" name="object 6"/>
          <p:cNvPicPr/>
          <p:nvPr/>
        </p:nvPicPr>
        <p:blipFill>
          <a:blip r:embed="rId4" cstate="print"/>
          <a:stretch>
            <a:fillRect/>
          </a:stretch>
        </p:blipFill>
        <p:spPr>
          <a:xfrm>
            <a:off x="1293875" y="4305300"/>
            <a:ext cx="886968" cy="533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555865" cy="589280"/>
          </a:xfrm>
          <a:prstGeom prst="rect">
            <a:avLst/>
          </a:prstGeom>
        </p:spPr>
        <p:txBody>
          <a:bodyPr vert="horz" wrap="square" lIns="0" tIns="12065" rIns="0" bIns="0" rtlCol="0">
            <a:spAutoFit/>
          </a:bodyPr>
          <a:lstStyle/>
          <a:p>
            <a:pPr marL="12700">
              <a:lnSpc>
                <a:spcPct val="100000"/>
              </a:lnSpc>
              <a:spcBef>
                <a:spcPts val="95"/>
              </a:spcBef>
            </a:pPr>
            <a:r>
              <a:rPr spc="-55" dirty="0"/>
              <a:t>First</a:t>
            </a:r>
            <a:r>
              <a:rPr spc="125" dirty="0"/>
              <a:t> </a:t>
            </a:r>
            <a:r>
              <a:rPr spc="-180" dirty="0"/>
              <a:t>Successful</a:t>
            </a:r>
            <a:r>
              <a:rPr spc="150" dirty="0"/>
              <a:t> </a:t>
            </a:r>
            <a:r>
              <a:rPr spc="-125" dirty="0"/>
              <a:t>Ground</a:t>
            </a:r>
            <a:r>
              <a:rPr spc="140" dirty="0"/>
              <a:t> </a:t>
            </a:r>
            <a:r>
              <a:rPr spc="-80" dirty="0"/>
              <a:t>Landing</a:t>
            </a:r>
            <a:r>
              <a:rPr spc="135" dirty="0"/>
              <a:t> </a:t>
            </a:r>
            <a:r>
              <a:rPr spc="-105" dirty="0"/>
              <a:t>Date</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29</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38809" y="2268015"/>
            <a:ext cx="11114431" cy="130484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‘min(Date)’</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selects</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oldest</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8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dirty="0">
              <a:latin typeface="Microsoft Sans Serif"/>
              <a:cs typeface="Microsoft Sans Serif"/>
            </a:endParaRPr>
          </a:p>
          <a:p>
            <a:pPr marL="698500">
              <a:lnSpc>
                <a:spcPct val="100000"/>
              </a:lnSpc>
            </a:pPr>
            <a:r>
              <a:rPr sz="1600" spc="-25" dirty="0">
                <a:solidFill>
                  <a:srgbClr val="292929"/>
                </a:solidFill>
                <a:latin typeface="Microsoft Sans Serif"/>
                <a:cs typeface="Microsoft Sans Serif"/>
              </a:rPr>
              <a:t>landing</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3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pad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was</a:t>
            </a:r>
            <a:r>
              <a:rPr sz="1600" spc="50" dirty="0">
                <a:solidFill>
                  <a:srgbClr val="292929"/>
                </a:solidFill>
                <a:latin typeface="Microsoft Sans Serif"/>
                <a:cs typeface="Microsoft Sans Serif"/>
              </a:rPr>
              <a:t> </a:t>
            </a:r>
            <a:r>
              <a:rPr sz="1600" spc="-65" dirty="0">
                <a:solidFill>
                  <a:srgbClr val="292929"/>
                </a:solidFill>
                <a:latin typeface="Microsoft Sans Serif"/>
                <a:cs typeface="Microsoft Sans Serif"/>
              </a:rPr>
              <a:t>achieved</a:t>
            </a:r>
            <a:endParaRPr sz="1600" dirty="0">
              <a:latin typeface="Microsoft Sans Serif"/>
              <a:cs typeface="Microsoft Sans Serif"/>
            </a:endParaRPr>
          </a:p>
          <a:p>
            <a:pPr marL="698500" marR="340995" lvl="1" indent="-228600">
              <a:lnSpc>
                <a:spcPct val="100000"/>
              </a:lnSpc>
              <a:buFont typeface="Arial MT"/>
              <a:buChar char="•"/>
              <a:tabLst>
                <a:tab pos="697865" algn="l"/>
                <a:tab pos="699135" algn="l"/>
              </a:tabLst>
            </a:pPr>
            <a:r>
              <a:rPr sz="1600" spc="-9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defines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criteria</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scenarios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‘Landing_Outcome’ </a:t>
            </a:r>
            <a:r>
              <a:rPr sz="1600" spc="-465" dirty="0">
                <a:solidFill>
                  <a:srgbClr val="292929"/>
                </a:solidFill>
                <a:latin typeface="Microsoft Sans Serif"/>
                <a:cs typeface="Microsoft Sans Serif"/>
              </a:rPr>
              <a:t> </a:t>
            </a:r>
            <a:r>
              <a:rPr sz="1600" spc="-65" dirty="0">
                <a:solidFill>
                  <a:srgbClr val="292929"/>
                </a:solidFill>
                <a:latin typeface="Microsoft Sans Serif"/>
                <a:cs typeface="Microsoft Sans Serif"/>
              </a:rPr>
              <a:t>value</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equal</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‘Success</a:t>
            </a:r>
            <a:r>
              <a:rPr sz="1600" spc="2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(ground</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pad)’</a:t>
            </a:r>
            <a:endParaRPr sz="1600" dirty="0">
              <a:latin typeface="Microsoft Sans Serif"/>
              <a:cs typeface="Microsoft Sans Serif"/>
            </a:endParaRPr>
          </a:p>
        </p:txBody>
      </p:sp>
      <p:sp>
        <p:nvSpPr>
          <p:cNvPr id="5" name="object 5"/>
          <p:cNvSpPr txBox="1"/>
          <p:nvPr/>
        </p:nvSpPr>
        <p:spPr>
          <a:xfrm>
            <a:off x="848969" y="3679197"/>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dirty="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2161" y="1765438"/>
            <a:ext cx="8372856" cy="396239"/>
          </a:xfrm>
          <a:prstGeom prst="rect">
            <a:avLst/>
          </a:prstGeom>
        </p:spPr>
      </p:pic>
      <p:pic>
        <p:nvPicPr>
          <p:cNvPr id="7" name="object 7"/>
          <p:cNvPicPr/>
          <p:nvPr/>
        </p:nvPicPr>
        <p:blipFill>
          <a:blip r:embed="rId4" cstate="print"/>
          <a:stretch>
            <a:fillRect/>
          </a:stretch>
        </p:blipFill>
        <p:spPr>
          <a:xfrm>
            <a:off x="1312161" y="4140878"/>
            <a:ext cx="1210055" cy="8381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1" y="1422105"/>
            <a:ext cx="11049000" cy="4361835"/>
          </a:xfrm>
          <a:prstGeom prst="rect">
            <a:avLst/>
          </a:prstGeom>
        </p:spPr>
        <p:txBody>
          <a:bodyPr vert="horz" wrap="square" lIns="0" tIns="74295" rIns="0" bIns="0" rtlCol="0">
            <a:spAutoFit/>
          </a:bodyPr>
          <a:lstStyle/>
          <a:p>
            <a:pPr marL="12700" marR="170180">
              <a:lnSpc>
                <a:spcPct val="80000"/>
              </a:lnSpc>
              <a:spcBef>
                <a:spcPts val="585"/>
              </a:spcBef>
            </a:pPr>
            <a:r>
              <a:rPr sz="1400" dirty="0">
                <a:solidFill>
                  <a:srgbClr val="292929"/>
                </a:solidFill>
                <a:latin typeface="Microsoft Sans Serif"/>
                <a:cs typeface="Microsoft Sans Serif"/>
              </a:rPr>
              <a:t>The goal of this research is to analyze SpaceX Falcon 9 data collected through various  sources and employ Machine Learning models to predict the success of first stage landing  that provides other space agencies the ability to decide if they bid against SpaceX.</a:t>
            </a:r>
            <a:endParaRPr sz="1400" dirty="0">
              <a:latin typeface="Microsoft Sans Serif"/>
              <a:cs typeface="Microsoft Sans Serif"/>
            </a:endParaRPr>
          </a:p>
          <a:p>
            <a:pPr marL="241300" indent="-228600">
              <a:lnSpc>
                <a:spcPct val="100000"/>
              </a:lnSpc>
              <a:spcBef>
                <a:spcPts val="925"/>
              </a:spcBef>
              <a:buFont typeface="Arial MT"/>
              <a:buChar char="•"/>
              <a:tabLst>
                <a:tab pos="240665" algn="l"/>
                <a:tab pos="241300" algn="l"/>
              </a:tabLst>
            </a:pPr>
            <a:r>
              <a:rPr sz="1600" b="1" dirty="0">
                <a:solidFill>
                  <a:srgbClr val="292929"/>
                </a:solidFill>
                <a:latin typeface="Microsoft Sans Serif"/>
                <a:cs typeface="Microsoft Sans Serif"/>
              </a:rPr>
              <a:t>Summary of methodologies</a:t>
            </a:r>
            <a:endParaRPr sz="1600" b="1" dirty="0">
              <a:latin typeface="Microsoft Sans Serif"/>
              <a:cs typeface="Microsoft Sans Serif"/>
            </a:endParaRPr>
          </a:p>
          <a:p>
            <a:pPr marL="698500" marR="5080" lvl="1" indent="-228600">
              <a:lnSpc>
                <a:spcPts val="1630"/>
              </a:lnSpc>
              <a:spcBef>
                <a:spcPts val="1390"/>
              </a:spcBef>
              <a:buFont typeface="Arial MT"/>
              <a:buChar char="•"/>
              <a:tabLst>
                <a:tab pos="697865" algn="l"/>
                <a:tab pos="699135" algn="l"/>
              </a:tabLst>
            </a:pPr>
            <a:r>
              <a:rPr sz="1400" dirty="0">
                <a:solidFill>
                  <a:srgbClr val="292929"/>
                </a:solidFill>
                <a:latin typeface="Microsoft Sans Serif"/>
                <a:cs typeface="Microsoft Sans Serif"/>
              </a:rPr>
              <a:t>Following concepts and methods were used to collect and analyze data, build and evaluate machine  learning models, and make predictions:</a:t>
            </a:r>
            <a:endParaRPr sz="1400" dirty="0">
              <a:latin typeface="Microsoft Sans Serif"/>
              <a:cs typeface="Microsoft Sans Serif"/>
            </a:endParaRPr>
          </a:p>
          <a:p>
            <a:pPr marL="1155700" lvl="2" indent="-229235">
              <a:lnSpc>
                <a:spcPct val="100000"/>
              </a:lnSpc>
              <a:spcBef>
                <a:spcPts val="295"/>
              </a:spcBef>
              <a:buFont typeface="Arial MT"/>
              <a:buChar char="•"/>
              <a:tabLst>
                <a:tab pos="1155065" algn="l"/>
                <a:tab pos="1156335" algn="l"/>
              </a:tabLst>
            </a:pPr>
            <a:r>
              <a:rPr sz="1400" dirty="0">
                <a:solidFill>
                  <a:srgbClr val="292929"/>
                </a:solidFill>
                <a:latin typeface="Microsoft Sans Serif"/>
                <a:cs typeface="Microsoft Sans Serif"/>
              </a:rPr>
              <a:t>Collect data through API and Web scraping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Transform data through data wrangling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Conduct exploratory data analysis with SQL and data visuals</a:t>
            </a:r>
            <a:endParaRPr sz="1400" dirty="0">
              <a:latin typeface="Microsoft Sans Serif"/>
              <a:cs typeface="Microsoft Sans Serif"/>
            </a:endParaRPr>
          </a:p>
          <a:p>
            <a:pPr marL="1155700" lvl="2" indent="-229235">
              <a:lnSpc>
                <a:spcPct val="100000"/>
              </a:lnSpc>
              <a:spcBef>
                <a:spcPts val="260"/>
              </a:spcBef>
              <a:buFont typeface="Arial MT"/>
              <a:buChar char="•"/>
              <a:tabLst>
                <a:tab pos="1155065" algn="l"/>
                <a:tab pos="1156335" algn="l"/>
              </a:tabLst>
            </a:pPr>
            <a:r>
              <a:rPr sz="1400" dirty="0">
                <a:solidFill>
                  <a:srgbClr val="292929"/>
                </a:solidFill>
                <a:latin typeface="Microsoft Sans Serif"/>
                <a:cs typeface="Microsoft Sans Serif"/>
              </a:rPr>
              <a:t>Build an interactive map with folium to analyze launch site proximity</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Build a dashboard to analyze launch records interactively with Plotly Dash</a:t>
            </a:r>
            <a:endParaRPr sz="1400" dirty="0">
              <a:latin typeface="Microsoft Sans Serif"/>
              <a:cs typeface="Microsoft Sans Serif"/>
            </a:endParaRPr>
          </a:p>
          <a:p>
            <a:pPr marL="1155700" lvl="2" indent="-229235">
              <a:lnSpc>
                <a:spcPct val="100000"/>
              </a:lnSpc>
              <a:spcBef>
                <a:spcPts val="270"/>
              </a:spcBef>
              <a:buFont typeface="Arial MT"/>
              <a:buChar char="•"/>
              <a:tabLst>
                <a:tab pos="1155065" algn="l"/>
                <a:tab pos="1156335" algn="l"/>
              </a:tabLst>
            </a:pPr>
            <a:r>
              <a:rPr sz="1400" dirty="0">
                <a:solidFill>
                  <a:srgbClr val="292929"/>
                </a:solidFill>
                <a:latin typeface="Microsoft Sans Serif"/>
                <a:cs typeface="Microsoft Sans Serif"/>
              </a:rPr>
              <a:t>Finally, build a predictive model to predict if the first stage of Falcon 9 will land successfully</a:t>
            </a:r>
            <a:endParaRPr sz="1400" dirty="0">
              <a:latin typeface="Microsoft Sans Serif"/>
              <a:cs typeface="Microsoft Sans Serif"/>
            </a:endParaRPr>
          </a:p>
          <a:p>
            <a:pPr marL="241300" indent="-228600">
              <a:lnSpc>
                <a:spcPct val="100000"/>
              </a:lnSpc>
              <a:spcBef>
                <a:spcPts val="894"/>
              </a:spcBef>
              <a:buFont typeface="Arial MT"/>
              <a:buChar char="•"/>
              <a:tabLst>
                <a:tab pos="240665" algn="l"/>
                <a:tab pos="241300" algn="l"/>
              </a:tabLst>
            </a:pPr>
            <a:r>
              <a:rPr sz="1600" b="1" dirty="0">
                <a:solidFill>
                  <a:srgbClr val="292929"/>
                </a:solidFill>
                <a:latin typeface="Microsoft Sans Serif"/>
                <a:cs typeface="Microsoft Sans Serif"/>
              </a:rPr>
              <a:t>Summary of all results</a:t>
            </a:r>
            <a:endParaRPr sz="1600" b="1" dirty="0">
              <a:latin typeface="Microsoft Sans Serif"/>
              <a:cs typeface="Microsoft Sans Serif"/>
            </a:endParaRPr>
          </a:p>
          <a:p>
            <a:pPr marL="698500" lvl="1" indent="-229235">
              <a:lnSpc>
                <a:spcPct val="100000"/>
              </a:lnSpc>
              <a:spcBef>
                <a:spcPts val="1010"/>
              </a:spcBef>
              <a:buFont typeface="Arial MT"/>
              <a:buChar char="•"/>
              <a:tabLst>
                <a:tab pos="697865" algn="l"/>
                <a:tab pos="699135" algn="l"/>
              </a:tabLst>
            </a:pPr>
            <a:r>
              <a:rPr sz="1400" dirty="0">
                <a:solidFill>
                  <a:srgbClr val="292929"/>
                </a:solidFill>
                <a:latin typeface="Microsoft Sans Serif"/>
                <a:cs typeface="Microsoft Sans Serif"/>
              </a:rPr>
              <a:t>This report will share results in various formats such as:</a:t>
            </a:r>
            <a:endParaRPr sz="1400" dirty="0">
              <a:latin typeface="Microsoft Sans Serif"/>
              <a:cs typeface="Microsoft Sans Serif"/>
            </a:endParaRPr>
          </a:p>
          <a:p>
            <a:pPr marL="1155700" lvl="2" indent="-229235">
              <a:lnSpc>
                <a:spcPct val="100000"/>
              </a:lnSpc>
              <a:spcBef>
                <a:spcPts val="305"/>
              </a:spcBef>
              <a:buFont typeface="Arial MT"/>
              <a:buChar char="•"/>
              <a:tabLst>
                <a:tab pos="1155065" algn="l"/>
                <a:tab pos="1156335" algn="l"/>
              </a:tabLst>
            </a:pPr>
            <a:r>
              <a:rPr sz="1400" dirty="0">
                <a:solidFill>
                  <a:srgbClr val="292929"/>
                </a:solidFill>
                <a:latin typeface="Microsoft Sans Serif"/>
                <a:cs typeface="Microsoft Sans Serif"/>
              </a:rPr>
              <a:t>Data analysis results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Data visuals, interactive dashboards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Predictive model analysis results</a:t>
            </a:r>
            <a:endParaRPr sz="1400" dirty="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69" y="417652"/>
            <a:ext cx="3873500" cy="589280"/>
          </a:xfrm>
          <a:prstGeom prst="rect">
            <a:avLst/>
          </a:prstGeom>
        </p:spPr>
        <p:txBody>
          <a:bodyPr vert="horz" wrap="square" lIns="0" tIns="12065" rIns="0" bIns="0" rtlCol="0">
            <a:spAutoFit/>
          </a:bodyPr>
          <a:lstStyle/>
          <a:p>
            <a:pPr marL="12700">
              <a:lnSpc>
                <a:spcPct val="100000"/>
              </a:lnSpc>
              <a:spcBef>
                <a:spcPts val="95"/>
              </a:spcBef>
            </a:pPr>
            <a:r>
              <a:rPr spc="-155" dirty="0"/>
              <a:t>Executive</a:t>
            </a:r>
            <a:r>
              <a:rPr spc="8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42036"/>
            <a:ext cx="9603740" cy="406400"/>
          </a:xfrm>
          <a:prstGeom prst="rect">
            <a:avLst/>
          </a:prstGeom>
        </p:spPr>
        <p:txBody>
          <a:bodyPr vert="horz" wrap="square" lIns="0" tIns="12065" rIns="0" bIns="0" rtlCol="0">
            <a:spAutoFit/>
          </a:bodyPr>
          <a:lstStyle/>
          <a:p>
            <a:pPr marL="12700">
              <a:lnSpc>
                <a:spcPct val="100000"/>
              </a:lnSpc>
              <a:spcBef>
                <a:spcPts val="95"/>
              </a:spcBef>
            </a:pPr>
            <a:r>
              <a:rPr sz="2500" spc="-125" dirty="0"/>
              <a:t>Successful</a:t>
            </a:r>
            <a:r>
              <a:rPr sz="2500" spc="135" dirty="0"/>
              <a:t> </a:t>
            </a:r>
            <a:r>
              <a:rPr sz="2500" spc="-60" dirty="0"/>
              <a:t>Drone</a:t>
            </a:r>
            <a:r>
              <a:rPr sz="2500" spc="95" dirty="0"/>
              <a:t> </a:t>
            </a:r>
            <a:r>
              <a:rPr sz="2500" spc="-95" dirty="0"/>
              <a:t>Ship</a:t>
            </a:r>
            <a:r>
              <a:rPr sz="2500" spc="105" dirty="0"/>
              <a:t> </a:t>
            </a:r>
            <a:r>
              <a:rPr sz="2500" spc="-55" dirty="0"/>
              <a:t>Landing</a:t>
            </a:r>
            <a:r>
              <a:rPr sz="2500" spc="120" dirty="0"/>
              <a:t> </a:t>
            </a:r>
            <a:r>
              <a:rPr sz="2500" spc="-5" dirty="0"/>
              <a:t>with</a:t>
            </a:r>
            <a:r>
              <a:rPr sz="2500" spc="105" dirty="0"/>
              <a:t> </a:t>
            </a:r>
            <a:r>
              <a:rPr sz="2500" spc="-100" dirty="0"/>
              <a:t>Payload</a:t>
            </a:r>
            <a:r>
              <a:rPr sz="2500" spc="105" dirty="0"/>
              <a:t> </a:t>
            </a:r>
            <a:r>
              <a:rPr sz="2500" spc="-65" dirty="0"/>
              <a:t>between</a:t>
            </a:r>
            <a:r>
              <a:rPr sz="2500" spc="120" dirty="0"/>
              <a:t> </a:t>
            </a:r>
            <a:r>
              <a:rPr sz="2500" spc="114" dirty="0"/>
              <a:t>4000</a:t>
            </a:r>
            <a:r>
              <a:rPr sz="2500" spc="100" dirty="0"/>
              <a:t> </a:t>
            </a:r>
            <a:r>
              <a:rPr sz="2500" spc="-80" dirty="0"/>
              <a:t>and</a:t>
            </a:r>
            <a:r>
              <a:rPr sz="2500" spc="95" dirty="0"/>
              <a:t> </a:t>
            </a:r>
            <a:r>
              <a:rPr sz="2500" spc="114" dirty="0"/>
              <a:t>6000</a:t>
            </a:r>
            <a:endParaRPr sz="2500"/>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30</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10962031" cy="105862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227329" lvl="1" indent="-228600">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finds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65"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greater</a:t>
            </a:r>
            <a:r>
              <a:rPr sz="1600" spc="8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60" dirty="0">
                <a:solidFill>
                  <a:srgbClr val="292929"/>
                </a:solidFill>
                <a:latin typeface="Microsoft Sans Serif"/>
                <a:cs typeface="Microsoft Sans Serif"/>
              </a:rPr>
              <a:t> </a:t>
            </a:r>
            <a:r>
              <a:rPr sz="1600" spc="85" dirty="0">
                <a:solidFill>
                  <a:srgbClr val="292929"/>
                </a:solidFill>
                <a:latin typeface="Microsoft Sans Serif"/>
                <a:cs typeface="Microsoft Sans Serif"/>
              </a:rPr>
              <a:t>4000</a:t>
            </a:r>
            <a:r>
              <a:rPr sz="1600" spc="50" dirty="0">
                <a:solidFill>
                  <a:srgbClr val="292929"/>
                </a:solidFill>
                <a:latin typeface="Microsoft Sans Serif"/>
                <a:cs typeface="Microsoft Sans Serif"/>
              </a:rPr>
              <a:t> </a:t>
            </a:r>
            <a:r>
              <a:rPr sz="1600" spc="10" dirty="0">
                <a:solidFill>
                  <a:srgbClr val="292929"/>
                </a:solidFill>
                <a:latin typeface="Microsoft Sans Serif"/>
                <a:cs typeface="Microsoft Sans Serif"/>
              </a:rPr>
              <a:t>but</a:t>
            </a:r>
            <a:r>
              <a:rPr sz="1600" spc="75" dirty="0">
                <a:solidFill>
                  <a:srgbClr val="292929"/>
                </a:solidFill>
                <a:latin typeface="Microsoft Sans Serif"/>
                <a:cs typeface="Microsoft Sans Serif"/>
              </a:rPr>
              <a:t> </a:t>
            </a:r>
            <a:r>
              <a:rPr sz="1600" spc="-85" dirty="0">
                <a:solidFill>
                  <a:srgbClr val="292929"/>
                </a:solidFill>
                <a:latin typeface="Microsoft Sans Serif"/>
                <a:cs typeface="Microsoft Sans Serif"/>
              </a:rPr>
              <a:t>less </a:t>
            </a:r>
            <a:r>
              <a:rPr sz="1600" spc="-4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6000</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45"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success</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drone</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ship</a:t>
            </a:r>
            <a:endParaRPr sz="16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operator</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both</a:t>
            </a:r>
            <a:r>
              <a:rPr sz="1600" spc="95" dirty="0">
                <a:solidFill>
                  <a:srgbClr val="292929"/>
                </a:solidFill>
                <a:latin typeface="Microsoft Sans Serif"/>
                <a:cs typeface="Microsoft Sans Serif"/>
              </a:rPr>
              <a:t> </a:t>
            </a:r>
            <a:r>
              <a:rPr sz="1600" spc="-25" dirty="0">
                <a:solidFill>
                  <a:srgbClr val="292929"/>
                </a:solidFill>
                <a:latin typeface="Microsoft Sans Serif"/>
                <a:cs typeface="Microsoft Sans Serif"/>
              </a:rPr>
              <a:t>conditions</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in </a:t>
            </a:r>
            <a:r>
              <a:rPr sz="1600" spc="-459"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true</a:t>
            </a:r>
            <a:endParaRPr sz="1600" dirty="0">
              <a:latin typeface="Microsoft Sans Serif"/>
              <a:cs typeface="Microsoft Sans Serif"/>
            </a:endParaRPr>
          </a:p>
        </p:txBody>
      </p:sp>
      <p:sp>
        <p:nvSpPr>
          <p:cNvPr id="5" name="object 5"/>
          <p:cNvSpPr txBox="1"/>
          <p:nvPr/>
        </p:nvSpPr>
        <p:spPr>
          <a:xfrm>
            <a:off x="848969" y="3737431"/>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3688" y="1802892"/>
            <a:ext cx="8331708" cy="426720"/>
          </a:xfrm>
          <a:prstGeom prst="rect">
            <a:avLst/>
          </a:prstGeom>
        </p:spPr>
      </p:pic>
      <p:pic>
        <p:nvPicPr>
          <p:cNvPr id="7" name="object 7"/>
          <p:cNvPicPr/>
          <p:nvPr/>
        </p:nvPicPr>
        <p:blipFill>
          <a:blip r:embed="rId4" cstate="print"/>
          <a:stretch>
            <a:fillRect/>
          </a:stretch>
        </p:blipFill>
        <p:spPr>
          <a:xfrm>
            <a:off x="1752600" y="4241669"/>
            <a:ext cx="1447800" cy="15495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80136"/>
            <a:ext cx="9777730" cy="497840"/>
          </a:xfrm>
          <a:prstGeom prst="rect">
            <a:avLst/>
          </a:prstGeom>
        </p:spPr>
        <p:txBody>
          <a:bodyPr vert="horz" wrap="square" lIns="0" tIns="12065" rIns="0" bIns="0" rtlCol="0">
            <a:spAutoFit/>
          </a:bodyPr>
          <a:lstStyle/>
          <a:p>
            <a:pPr marL="12700">
              <a:lnSpc>
                <a:spcPct val="100000"/>
              </a:lnSpc>
              <a:spcBef>
                <a:spcPts val="95"/>
              </a:spcBef>
            </a:pPr>
            <a:r>
              <a:rPr sz="3100" spc="-85" dirty="0"/>
              <a:t>Total</a:t>
            </a:r>
            <a:r>
              <a:rPr sz="3100" spc="135" dirty="0"/>
              <a:t> </a:t>
            </a:r>
            <a:r>
              <a:rPr sz="3100" spc="-100" dirty="0"/>
              <a:t>Number</a:t>
            </a:r>
            <a:r>
              <a:rPr sz="3100" spc="145" dirty="0"/>
              <a:t> </a:t>
            </a:r>
            <a:r>
              <a:rPr sz="3100" spc="-5" dirty="0"/>
              <a:t>of</a:t>
            </a:r>
            <a:r>
              <a:rPr sz="3100" spc="120" dirty="0"/>
              <a:t> </a:t>
            </a:r>
            <a:r>
              <a:rPr sz="3100" spc="-150" dirty="0"/>
              <a:t>Successful</a:t>
            </a:r>
            <a:r>
              <a:rPr sz="3100" spc="170" dirty="0"/>
              <a:t> </a:t>
            </a:r>
            <a:r>
              <a:rPr sz="3100" spc="-95" dirty="0"/>
              <a:t>and</a:t>
            </a:r>
            <a:r>
              <a:rPr sz="3100" spc="135" dirty="0"/>
              <a:t> </a:t>
            </a:r>
            <a:r>
              <a:rPr sz="3100" spc="-90" dirty="0"/>
              <a:t>Failure</a:t>
            </a:r>
            <a:r>
              <a:rPr sz="3100" spc="145" dirty="0"/>
              <a:t> </a:t>
            </a:r>
            <a:r>
              <a:rPr sz="3100" spc="-85" dirty="0"/>
              <a:t>Mission</a:t>
            </a:r>
            <a:r>
              <a:rPr sz="3100" spc="150" dirty="0"/>
              <a:t> </a:t>
            </a:r>
            <a:r>
              <a:rPr sz="3100" spc="-125" dirty="0"/>
              <a:t>Outcomes</a:t>
            </a:r>
            <a:endParaRPr sz="3100"/>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31</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8" y="2323147"/>
            <a:ext cx="10555377" cy="150233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identical</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10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70"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this</a:t>
            </a:r>
            <a:r>
              <a:rPr sz="1600" spc="75" dirty="0">
                <a:solidFill>
                  <a:srgbClr val="292929"/>
                </a:solidFill>
                <a:latin typeface="Microsoft Sans Serif"/>
                <a:cs typeface="Microsoft Sans Serif"/>
              </a:rPr>
              <a:t> </a:t>
            </a:r>
            <a:r>
              <a:rPr sz="1600" spc="-110" dirty="0">
                <a:solidFill>
                  <a:srgbClr val="292929"/>
                </a:solidFill>
                <a:latin typeface="Microsoft Sans Serif"/>
                <a:cs typeface="Microsoft Sans Serif"/>
              </a:rPr>
              <a:t>case,</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30" dirty="0">
                <a:solidFill>
                  <a:srgbClr val="292929"/>
                </a:solidFill>
                <a:latin typeface="Microsoft Sans Serif"/>
                <a:cs typeface="Microsoft Sans Serif"/>
              </a:rPr>
              <a:t> </a:t>
            </a:r>
            <a:r>
              <a:rPr sz="1600" spc="-40"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types</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4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grouped</a:t>
            </a:r>
            <a:r>
              <a:rPr sz="1600" spc="4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lang="en-IN"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‘counts’</a:t>
            </a:r>
            <a:endParaRPr sz="1600" dirty="0">
              <a:latin typeface="Microsoft Sans Serif"/>
              <a:cs typeface="Microsoft Sans Serif"/>
            </a:endParaRPr>
          </a:p>
          <a:p>
            <a:pPr>
              <a:lnSpc>
                <a:spcPct val="100000"/>
              </a:lnSpc>
              <a:spcBef>
                <a:spcPts val="50"/>
              </a:spcBef>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04544" y="1791157"/>
            <a:ext cx="9582912" cy="342900"/>
          </a:xfrm>
          <a:prstGeom prst="rect">
            <a:avLst/>
          </a:prstGeom>
        </p:spPr>
      </p:pic>
      <p:pic>
        <p:nvPicPr>
          <p:cNvPr id="6" name="object 6"/>
          <p:cNvPicPr/>
          <p:nvPr/>
        </p:nvPicPr>
        <p:blipFill>
          <a:blip r:embed="rId4" cstate="print"/>
          <a:stretch>
            <a:fillRect/>
          </a:stretch>
        </p:blipFill>
        <p:spPr>
          <a:xfrm>
            <a:off x="1361731" y="4014571"/>
            <a:ext cx="3107436" cy="14325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134859" cy="589280"/>
          </a:xfrm>
          <a:prstGeom prst="rect">
            <a:avLst/>
          </a:prstGeom>
        </p:spPr>
        <p:txBody>
          <a:bodyPr vert="horz" wrap="square" lIns="0" tIns="12065" rIns="0" bIns="0" rtlCol="0">
            <a:spAutoFit/>
          </a:bodyPr>
          <a:lstStyle/>
          <a:p>
            <a:pPr marL="12700">
              <a:lnSpc>
                <a:spcPct val="100000"/>
              </a:lnSpc>
              <a:spcBef>
                <a:spcPts val="95"/>
              </a:spcBef>
            </a:pPr>
            <a:r>
              <a:rPr spc="-95" dirty="0"/>
              <a:t>Boosters</a:t>
            </a:r>
            <a:r>
              <a:rPr spc="120" dirty="0"/>
              <a:t> </a:t>
            </a:r>
            <a:r>
              <a:rPr spc="-120" dirty="0"/>
              <a:t>Carried</a:t>
            </a:r>
            <a:r>
              <a:rPr spc="130" dirty="0"/>
              <a:t> </a:t>
            </a:r>
            <a:r>
              <a:rPr spc="-160" dirty="0"/>
              <a:t>Maximum</a:t>
            </a:r>
            <a:r>
              <a:rPr spc="140" dirty="0"/>
              <a:t> </a:t>
            </a:r>
            <a:r>
              <a:rPr spc="-140" dirty="0"/>
              <a:t>Payload</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32</a:t>
            </a:fld>
            <a:endParaRPr spc="70" dirty="0"/>
          </a:p>
        </p:txBody>
      </p:sp>
      <p:sp>
        <p:nvSpPr>
          <p:cNvPr id="3" name="object 3"/>
          <p:cNvSpPr txBox="1"/>
          <p:nvPr/>
        </p:nvSpPr>
        <p:spPr>
          <a:xfrm>
            <a:off x="848969" y="1305509"/>
            <a:ext cx="11114431" cy="250517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a:p>
            <a:pPr>
              <a:lnSpc>
                <a:spcPct val="100000"/>
              </a:lnSpc>
              <a:spcBef>
                <a:spcPts val="25"/>
              </a:spcBef>
              <a:buClr>
                <a:srgbClr val="292929"/>
              </a:buClr>
              <a:buFont typeface="Arial MT"/>
              <a:buChar cha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u="heavy" spc="-40"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lang="en-IN" spc="-40" dirty="0">
              <a:solidFill>
                <a:srgbClr val="292929"/>
              </a:solidFill>
              <a:latin typeface="Microsoft Sans Serif"/>
              <a:cs typeface="Microsoft Sans Serif"/>
            </a:endParaRPr>
          </a:p>
          <a:p>
            <a:pPr marL="241300" indent="-228600">
              <a:lnSpc>
                <a:spcPct val="100000"/>
              </a:lnSpc>
              <a:buFont typeface="Arial MT"/>
              <a:buChar char="•"/>
              <a:tabLst>
                <a:tab pos="240665" algn="l"/>
                <a:tab pos="241300" algn="l"/>
              </a:tabLst>
            </a:pPr>
            <a:endParaRPr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sub</a:t>
            </a:r>
            <a:r>
              <a:rPr sz="1400" spc="4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6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by</a:t>
            </a:r>
            <a:r>
              <a:rPr sz="1400" spc="70" dirty="0">
                <a:solidFill>
                  <a:srgbClr val="292929"/>
                </a:solidFill>
                <a:latin typeface="Microsoft Sans Serif"/>
                <a:cs typeface="Microsoft Sans Serif"/>
              </a:rPr>
              <a:t> </a:t>
            </a:r>
            <a:r>
              <a:rPr sz="1400" spc="-35" dirty="0">
                <a:solidFill>
                  <a:srgbClr val="292929"/>
                </a:solidFill>
                <a:latin typeface="Microsoft Sans Serif"/>
                <a:cs typeface="Microsoft Sans Serif"/>
              </a:rPr>
              <a:t>using</a:t>
            </a:r>
            <a:r>
              <a:rPr sz="1400" spc="35" dirty="0">
                <a:solidFill>
                  <a:srgbClr val="292929"/>
                </a:solidFill>
                <a:latin typeface="Microsoft Sans Serif"/>
                <a:cs typeface="Microsoft Sans Serif"/>
              </a:rPr>
              <a:t> </a:t>
            </a:r>
            <a:r>
              <a:rPr sz="1400" spc="-35"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‘max’</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on</a:t>
            </a:r>
            <a:r>
              <a:rPr sz="1400" spc="4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65" dirty="0">
                <a:solidFill>
                  <a:srgbClr val="292929"/>
                </a:solidFill>
                <a:latin typeface="Microsoft Sans Serif"/>
                <a:cs typeface="Microsoft Sans Serif"/>
              </a:rPr>
              <a:t>pay</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load</a:t>
            </a:r>
            <a:r>
              <a:rPr lang="en-IN" sz="1400" spc="-25" dirty="0">
                <a:solidFill>
                  <a:srgbClr val="292929"/>
                </a:solidFill>
                <a:latin typeface="Microsoft Sans Serif"/>
                <a:cs typeface="Microsoft Sans Serif"/>
              </a:rPr>
              <a:t> </a:t>
            </a:r>
            <a:r>
              <a:rPr sz="1400" spc="-110" dirty="0">
                <a:solidFill>
                  <a:srgbClr val="292929"/>
                </a:solidFill>
                <a:latin typeface="Microsoft Sans Serif"/>
                <a:cs typeface="Microsoft Sans Serif"/>
              </a:rPr>
              <a:t>mass</a:t>
            </a:r>
            <a:r>
              <a:rPr sz="1400" spc="1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endParaRPr sz="14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main</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respective</a:t>
            </a:r>
            <a:r>
              <a:rPr sz="1400" spc="7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 </a:t>
            </a:r>
            <a:r>
              <a:rPr sz="1400" spc="-459"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70" dirty="0">
                <a:solidFill>
                  <a:srgbClr val="292929"/>
                </a:solidFill>
                <a:latin typeface="Microsoft Sans Serif"/>
                <a:cs typeface="Microsoft Sans Serif"/>
              </a:rPr>
              <a:t> </a:t>
            </a:r>
            <a:r>
              <a:rPr sz="1400" spc="-65"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5"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15600</a:t>
            </a:r>
            <a:endParaRPr sz="1400" dirty="0">
              <a:latin typeface="Microsoft Sans Serif"/>
              <a:cs typeface="Microsoft Sans Serif"/>
            </a:endParaRPr>
          </a:p>
          <a:p>
            <a:pPr lvl="1">
              <a:lnSpc>
                <a:spcPct val="100000"/>
              </a:lnSpc>
              <a:spcBef>
                <a:spcPts val="45"/>
              </a:spcBef>
              <a:buClr>
                <a:srgbClr val="292929"/>
              </a:buClr>
              <a:buFont typeface="Arial MT"/>
              <a:buChar char="•"/>
            </a:pPr>
            <a:endParaRPr sz="2000" dirty="0">
              <a:latin typeface="Microsoft Sans Serif"/>
              <a:cs typeface="Microsoft Sans Serif"/>
            </a:endParaRPr>
          </a:p>
          <a:p>
            <a:pPr marL="241300" indent="-228600">
              <a:lnSpc>
                <a:spcPct val="100000"/>
              </a:lnSpc>
              <a:spcBef>
                <a:spcPts val="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4" name="object 4"/>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6612" y="1771717"/>
            <a:ext cx="10018776" cy="283463"/>
          </a:xfrm>
          <a:prstGeom prst="rect">
            <a:avLst/>
          </a:prstGeom>
        </p:spPr>
      </p:pic>
      <p:pic>
        <p:nvPicPr>
          <p:cNvPr id="5" name="object 5"/>
          <p:cNvPicPr/>
          <p:nvPr/>
        </p:nvPicPr>
        <p:blipFill>
          <a:blip r:embed="rId4" cstate="print"/>
          <a:stretch>
            <a:fillRect/>
          </a:stretch>
        </p:blipFill>
        <p:spPr>
          <a:xfrm>
            <a:off x="1524000" y="3965983"/>
            <a:ext cx="2014374" cy="228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468495" cy="589280"/>
          </a:xfrm>
          <a:prstGeom prst="rect">
            <a:avLst/>
          </a:prstGeom>
        </p:spPr>
        <p:txBody>
          <a:bodyPr vert="horz" wrap="square" lIns="0" tIns="12065" rIns="0" bIns="0" rtlCol="0">
            <a:spAutoFit/>
          </a:bodyPr>
          <a:lstStyle/>
          <a:p>
            <a:pPr marL="12700">
              <a:lnSpc>
                <a:spcPct val="100000"/>
              </a:lnSpc>
              <a:spcBef>
                <a:spcPts val="95"/>
              </a:spcBef>
            </a:pPr>
            <a:r>
              <a:rPr spc="175" dirty="0"/>
              <a:t>2015</a:t>
            </a:r>
            <a:r>
              <a:rPr spc="110" dirty="0"/>
              <a:t> </a:t>
            </a:r>
            <a:r>
              <a:rPr spc="-160" dirty="0"/>
              <a:t>Launch</a:t>
            </a:r>
            <a:r>
              <a:rPr spc="110" dirty="0"/>
              <a:t> </a:t>
            </a:r>
            <a:r>
              <a:rPr spc="-175" dirty="0"/>
              <a:t>Records</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33</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9" y="2479370"/>
            <a:ext cx="10885831" cy="206915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lists</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70" dirty="0">
                <a:solidFill>
                  <a:srgbClr val="292929"/>
                </a:solidFill>
                <a:latin typeface="Microsoft Sans Serif"/>
                <a:cs typeface="Microsoft Sans Serif"/>
              </a:rPr>
              <a:t> </a:t>
            </a:r>
            <a:r>
              <a:rPr sz="1400" spc="-50" dirty="0">
                <a:solidFill>
                  <a:srgbClr val="292929"/>
                </a:solidFill>
                <a:latin typeface="Microsoft Sans Serif"/>
                <a:cs typeface="Microsoft Sans Serif"/>
              </a:rPr>
              <a:t>outcome,</a:t>
            </a:r>
            <a:r>
              <a:rPr sz="1400" spc="3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outcome </a:t>
            </a:r>
            <a:r>
              <a:rPr sz="1400" spc="-46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drone</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4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698500" marR="27305"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15" dirty="0">
                <a:solidFill>
                  <a:srgbClr val="292929"/>
                </a:solidFill>
                <a:latin typeface="Microsoft Sans Serif"/>
                <a:cs typeface="Microsoft Sans Serif"/>
              </a:rPr>
              <a:t>operator</a:t>
            </a:r>
            <a:r>
              <a:rPr sz="1400" spc="7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both</a:t>
            </a:r>
            <a:r>
              <a:rPr sz="1400" spc="10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conditions</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the </a:t>
            </a:r>
            <a:r>
              <a:rPr sz="1400" spc="-46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are</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true</a:t>
            </a:r>
            <a:endParaRPr sz="1400" dirty="0">
              <a:latin typeface="Microsoft Sans Serif"/>
              <a:cs typeface="Microsoft Sans Serif"/>
            </a:endParaRPr>
          </a:p>
          <a:p>
            <a:pPr marL="698500" lvl="1" indent="-229235">
              <a:lnSpc>
                <a:spcPct val="100000"/>
              </a:lnSpc>
              <a:buFont typeface="Arial MT"/>
              <a:buChar char="•"/>
              <a:tabLst>
                <a:tab pos="697865" algn="l"/>
                <a:tab pos="699135" algn="l"/>
              </a:tabLst>
            </a:pPr>
            <a:r>
              <a:rPr sz="1400" spc="-114"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45"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extracts</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from</a:t>
            </a:r>
            <a:r>
              <a:rPr sz="1400" spc="3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‘Date</a:t>
            </a:r>
            <a:endParaRPr sz="1400" dirty="0">
              <a:latin typeface="Microsoft Sans Serif"/>
              <a:cs typeface="Microsoft Sans Serif"/>
            </a:endParaRPr>
          </a:p>
          <a:p>
            <a:pPr marL="698500" lvl="1" indent="-229235">
              <a:lnSpc>
                <a:spcPct val="100000"/>
              </a:lnSpc>
              <a:spcBef>
                <a:spcPts val="5"/>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results</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identify</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70" dirty="0">
                <a:solidFill>
                  <a:srgbClr val="292929"/>
                </a:solidFill>
                <a:latin typeface="Microsoft Sans Serif"/>
                <a:cs typeface="Microsoft Sans Serif"/>
              </a:rPr>
              <a:t> </a:t>
            </a:r>
            <a:r>
              <a:rPr sz="1400" spc="-165" dirty="0">
                <a:solidFill>
                  <a:srgbClr val="292929"/>
                </a:solidFill>
                <a:latin typeface="Microsoft Sans Serif"/>
                <a:cs typeface="Microsoft Sans Serif"/>
              </a:rPr>
              <a:t>‘CCAFS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LC-40’</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version</a:t>
            </a:r>
            <a:r>
              <a:rPr sz="1400" spc="55"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v1.1</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B1012 </a:t>
            </a:r>
            <a:r>
              <a:rPr sz="1400" spc="-55" dirty="0">
                <a:solidFill>
                  <a:srgbClr val="292929"/>
                </a:solidFill>
                <a:latin typeface="Microsoft Sans Serif"/>
                <a:cs typeface="Microsoft Sans Serif"/>
              </a:rPr>
              <a:t>and</a:t>
            </a:r>
            <a:endParaRPr sz="1400" dirty="0">
              <a:latin typeface="Microsoft Sans Serif"/>
              <a:cs typeface="Microsoft Sans Serif"/>
            </a:endParaRPr>
          </a:p>
          <a:p>
            <a:pPr marL="698500">
              <a:lnSpc>
                <a:spcPct val="100000"/>
              </a:lnSpc>
            </a:pPr>
            <a:r>
              <a:rPr sz="1400" spc="45" dirty="0">
                <a:solidFill>
                  <a:srgbClr val="292929"/>
                </a:solidFill>
                <a:latin typeface="Microsoft Sans Serif"/>
                <a:cs typeface="Microsoft Sans Serif"/>
              </a:rPr>
              <a:t>B1015</a:t>
            </a:r>
            <a:r>
              <a:rPr sz="1400" spc="4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had</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65" dirty="0">
                <a:solidFill>
                  <a:srgbClr val="292929"/>
                </a:solidFill>
                <a:latin typeface="Microsoft Sans Serif"/>
                <a:cs typeface="Microsoft Sans Serif"/>
              </a:rPr>
              <a:t> </a:t>
            </a:r>
            <a:r>
              <a:rPr sz="1400" spc="-55" dirty="0">
                <a:solidFill>
                  <a:srgbClr val="292929"/>
                </a:solidFill>
                <a:latin typeface="Microsoft Sans Serif"/>
                <a:cs typeface="Microsoft Sans Serif"/>
              </a:rPr>
              <a:t>outcomes</a:t>
            </a:r>
            <a:r>
              <a:rPr sz="1400" spc="3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drop</a:t>
            </a:r>
            <a:r>
              <a:rPr sz="1400" spc="6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250" y="1819858"/>
            <a:ext cx="9973056" cy="360681"/>
          </a:xfrm>
          <a:prstGeom prst="rect">
            <a:avLst/>
          </a:prstGeom>
        </p:spPr>
      </p:pic>
      <p:pic>
        <p:nvPicPr>
          <p:cNvPr id="6" name="object 6"/>
          <p:cNvPicPr/>
          <p:nvPr/>
        </p:nvPicPr>
        <p:blipFill>
          <a:blip r:embed="rId4" cstate="print"/>
          <a:stretch>
            <a:fillRect/>
          </a:stretch>
        </p:blipFill>
        <p:spPr>
          <a:xfrm>
            <a:off x="1339546" y="4724400"/>
            <a:ext cx="4076700" cy="9433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11302"/>
            <a:ext cx="9920605" cy="452120"/>
          </a:xfrm>
          <a:prstGeom prst="rect">
            <a:avLst/>
          </a:prstGeom>
        </p:spPr>
        <p:txBody>
          <a:bodyPr vert="horz" wrap="square" lIns="0" tIns="12065" rIns="0" bIns="0" rtlCol="0">
            <a:spAutoFit/>
          </a:bodyPr>
          <a:lstStyle/>
          <a:p>
            <a:pPr marL="12700">
              <a:lnSpc>
                <a:spcPct val="100000"/>
              </a:lnSpc>
              <a:spcBef>
                <a:spcPts val="95"/>
              </a:spcBef>
            </a:pPr>
            <a:r>
              <a:rPr sz="2800" spc="-185" dirty="0"/>
              <a:t>Rank</a:t>
            </a:r>
            <a:r>
              <a:rPr sz="2800" spc="110" dirty="0"/>
              <a:t> </a:t>
            </a:r>
            <a:r>
              <a:rPr sz="2800" spc="-60" dirty="0"/>
              <a:t>Landing</a:t>
            </a:r>
            <a:r>
              <a:rPr sz="2800" spc="125" dirty="0"/>
              <a:t> </a:t>
            </a:r>
            <a:r>
              <a:rPr sz="2800" spc="-110" dirty="0"/>
              <a:t>Outcomes</a:t>
            </a:r>
            <a:r>
              <a:rPr sz="2800" spc="114" dirty="0"/>
              <a:t> </a:t>
            </a:r>
            <a:r>
              <a:rPr sz="2800" spc="-100" dirty="0"/>
              <a:t>Between</a:t>
            </a:r>
            <a:r>
              <a:rPr sz="2800" spc="90" dirty="0"/>
              <a:t> </a:t>
            </a:r>
            <a:r>
              <a:rPr sz="2800" spc="105" dirty="0"/>
              <a:t>2010-06-04</a:t>
            </a:r>
            <a:r>
              <a:rPr sz="2800" spc="80" dirty="0"/>
              <a:t> </a:t>
            </a:r>
            <a:r>
              <a:rPr sz="2800" spc="-85" dirty="0"/>
              <a:t>and</a:t>
            </a:r>
            <a:r>
              <a:rPr sz="2800" spc="100" dirty="0"/>
              <a:t> </a:t>
            </a:r>
            <a:r>
              <a:rPr sz="2800" spc="105" dirty="0"/>
              <a:t>2017-03-20</a:t>
            </a:r>
            <a:endParaRPr sz="2800"/>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34</a:t>
            </a:fld>
            <a:endParaRPr spc="70" dirty="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13933"/>
            <a:ext cx="11038231" cy="177933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 pos="6624320" algn="l"/>
              </a:tabLst>
            </a:pPr>
            <a:r>
              <a:rPr sz="1600" spc="-114"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by’</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key</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85"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‘Landing</a:t>
            </a:r>
            <a:r>
              <a:rPr lang="en-IN"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a:t>
            </a:r>
            <a:r>
              <a:rPr sz="1600" spc="2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4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groups</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‘between’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keywords</a:t>
            </a:r>
            <a:r>
              <a:rPr sz="1600" spc="55"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that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2010-06-04</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2017-03-20</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10" dirty="0">
                <a:solidFill>
                  <a:srgbClr val="292929"/>
                </a:solidFill>
                <a:latin typeface="Microsoft Sans Serif"/>
                <a:cs typeface="Microsoft Sans Serif"/>
              </a:rPr>
              <a:t>‘order</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keyword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3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descending</a:t>
            </a:r>
            <a:r>
              <a:rPr sz="1600" spc="50" dirty="0">
                <a:solidFill>
                  <a:srgbClr val="292929"/>
                </a:solidFill>
                <a:latin typeface="Microsoft Sans Serif"/>
                <a:cs typeface="Microsoft Sans Serif"/>
              </a:rPr>
              <a:t> </a:t>
            </a:r>
            <a:r>
              <a:rPr sz="1600" spc="-15" dirty="0">
                <a:solidFill>
                  <a:srgbClr val="292929"/>
                </a:solidFill>
                <a:latin typeface="Microsoft Sans Serif"/>
                <a:cs typeface="Microsoft Sans Serif"/>
              </a:rPr>
              <a:t>order</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result</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ranked</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list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25"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per</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specified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105" dirty="0">
                <a:solidFill>
                  <a:srgbClr val="292929"/>
                </a:solidFill>
                <a:latin typeface="Microsoft Sans Serif"/>
                <a:cs typeface="Microsoft Sans Serif"/>
              </a:rPr>
              <a:t> </a:t>
            </a:r>
            <a:r>
              <a:rPr sz="1600" spc="-50" dirty="0">
                <a:solidFill>
                  <a:srgbClr val="292929"/>
                </a:solidFill>
                <a:latin typeface="Microsoft Sans Serif"/>
                <a:cs typeface="Microsoft Sans Serif"/>
              </a:rPr>
              <a:t>range</a:t>
            </a:r>
            <a:endParaRPr sz="1600" dirty="0">
              <a:latin typeface="Microsoft Sans Serif"/>
              <a:cs typeface="Microsoft Sans Serif"/>
            </a:endParaRPr>
          </a:p>
          <a:p>
            <a:pPr marL="241300" indent="-228600">
              <a:lnSpc>
                <a:spcPct val="100000"/>
              </a:lnSpc>
              <a:spcBef>
                <a:spcPts val="12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13916" y="1773935"/>
            <a:ext cx="9155658" cy="591312"/>
          </a:xfrm>
          <a:prstGeom prst="rect">
            <a:avLst/>
          </a:prstGeom>
        </p:spPr>
      </p:pic>
      <p:pic>
        <p:nvPicPr>
          <p:cNvPr id="6" name="object 6"/>
          <p:cNvPicPr/>
          <p:nvPr/>
        </p:nvPicPr>
        <p:blipFill>
          <a:blip r:embed="rId4" cstate="print"/>
          <a:stretch>
            <a:fillRect/>
          </a:stretch>
        </p:blipFill>
        <p:spPr>
          <a:xfrm>
            <a:off x="1295400" y="4262887"/>
            <a:ext cx="1844040" cy="17715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786" y="-76200"/>
            <a:ext cx="12152586" cy="68579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36</a:t>
            </a:r>
            <a:endParaRPr sz="1600">
              <a:latin typeface="Microsoft Sans Serif"/>
              <a:cs typeface="Microsoft Sans Serif"/>
            </a:endParaRPr>
          </a:p>
        </p:txBody>
      </p:sp>
      <p:sp>
        <p:nvSpPr>
          <p:cNvPr id="3" name="object 3"/>
          <p:cNvSpPr txBox="1">
            <a:spLocks noGrp="1"/>
          </p:cNvSpPr>
          <p:nvPr>
            <p:ph type="title"/>
          </p:nvPr>
        </p:nvSpPr>
        <p:spPr>
          <a:xfrm>
            <a:off x="848969" y="417398"/>
            <a:ext cx="7176770" cy="589280"/>
          </a:xfrm>
          <a:prstGeom prst="rect">
            <a:avLst/>
          </a:prstGeom>
        </p:spPr>
        <p:txBody>
          <a:bodyPr vert="horz" wrap="square" lIns="0" tIns="12065" rIns="0" bIns="0" rtlCol="0">
            <a:spAutoFit/>
          </a:bodyPr>
          <a:lstStyle/>
          <a:p>
            <a:pPr marL="12700">
              <a:lnSpc>
                <a:spcPct val="100000"/>
              </a:lnSpc>
              <a:spcBef>
                <a:spcPts val="95"/>
              </a:spcBef>
            </a:pPr>
            <a:r>
              <a:rPr spc="-260" dirty="0"/>
              <a:t>SpaceX</a:t>
            </a:r>
            <a:r>
              <a:rPr spc="140" dirty="0"/>
              <a:t> </a:t>
            </a:r>
            <a:r>
              <a:rPr spc="-100" dirty="0"/>
              <a:t>Falcon9</a:t>
            </a:r>
            <a:r>
              <a:rPr spc="145" dirty="0"/>
              <a:t> </a:t>
            </a:r>
            <a:r>
              <a:rPr spc="-5" dirty="0"/>
              <a:t>-</a:t>
            </a:r>
            <a:r>
              <a:rPr spc="130" dirty="0"/>
              <a:t> </a:t>
            </a:r>
            <a:r>
              <a:rPr spc="-160" dirty="0"/>
              <a:t>Launch</a:t>
            </a:r>
            <a:r>
              <a:rPr spc="140" dirty="0"/>
              <a:t> </a:t>
            </a:r>
            <a:r>
              <a:rPr spc="-150" dirty="0"/>
              <a:t>Sites</a:t>
            </a:r>
            <a:r>
              <a:rPr spc="130" dirty="0"/>
              <a:t> </a:t>
            </a:r>
            <a:r>
              <a:rPr spc="-140" dirty="0"/>
              <a:t>Map</a:t>
            </a:r>
          </a:p>
        </p:txBody>
      </p:sp>
      <p:grpSp>
        <p:nvGrpSpPr>
          <p:cNvPr id="4" name="object 4"/>
          <p:cNvGrpSpPr/>
          <p:nvPr/>
        </p:nvGrpSpPr>
        <p:grpSpPr>
          <a:xfrm>
            <a:off x="676909" y="1734880"/>
            <a:ext cx="7374763" cy="3810445"/>
            <a:chOff x="398906" y="1518983"/>
            <a:chExt cx="9975850" cy="4926965"/>
          </a:xfrm>
        </p:grpSpPr>
        <p:pic>
          <p:nvPicPr>
            <p:cNvPr id="5" name="object 5"/>
            <p:cNvPicPr/>
            <p:nvPr/>
          </p:nvPicPr>
          <p:blipFill>
            <a:blip r:embed="rId2" cstate="print"/>
            <a:stretch>
              <a:fillRect/>
            </a:stretch>
          </p:blipFill>
          <p:spPr>
            <a:xfrm>
              <a:off x="408431" y="4835652"/>
              <a:ext cx="2223516" cy="1600200"/>
            </a:xfrm>
            <a:prstGeom prst="rect">
              <a:avLst/>
            </a:prstGeom>
          </p:spPr>
        </p:pic>
        <p:sp>
          <p:nvSpPr>
            <p:cNvPr id="6" name="object 6"/>
            <p:cNvSpPr/>
            <p:nvPr/>
          </p:nvSpPr>
          <p:spPr>
            <a:xfrm>
              <a:off x="403669" y="4830889"/>
              <a:ext cx="2233295" cy="1609725"/>
            </a:xfrm>
            <a:custGeom>
              <a:avLst/>
              <a:gdLst/>
              <a:ahLst/>
              <a:cxnLst/>
              <a:rect l="l" t="t" r="r" b="b"/>
              <a:pathLst>
                <a:path w="2233295" h="1609725">
                  <a:moveTo>
                    <a:pt x="0" y="1609725"/>
                  </a:moveTo>
                  <a:lnTo>
                    <a:pt x="2233041" y="1609725"/>
                  </a:lnTo>
                  <a:lnTo>
                    <a:pt x="2233041" y="0"/>
                  </a:lnTo>
                  <a:lnTo>
                    <a:pt x="0" y="0"/>
                  </a:lnTo>
                  <a:lnTo>
                    <a:pt x="0" y="1609725"/>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08431" y="1528572"/>
              <a:ext cx="5320284" cy="3014472"/>
            </a:xfrm>
            <a:prstGeom prst="rect">
              <a:avLst/>
            </a:prstGeom>
          </p:spPr>
        </p:pic>
        <p:sp>
          <p:nvSpPr>
            <p:cNvPr id="8" name="object 8"/>
            <p:cNvSpPr/>
            <p:nvPr/>
          </p:nvSpPr>
          <p:spPr>
            <a:xfrm>
              <a:off x="403669" y="1523746"/>
              <a:ext cx="5330190" cy="3024505"/>
            </a:xfrm>
            <a:custGeom>
              <a:avLst/>
              <a:gdLst/>
              <a:ahLst/>
              <a:cxnLst/>
              <a:rect l="l" t="t" r="r" b="b"/>
              <a:pathLst>
                <a:path w="5330190" h="3024504">
                  <a:moveTo>
                    <a:pt x="0" y="3023997"/>
                  </a:moveTo>
                  <a:lnTo>
                    <a:pt x="5329809" y="3023997"/>
                  </a:lnTo>
                  <a:lnTo>
                    <a:pt x="5329809" y="0"/>
                  </a:lnTo>
                  <a:lnTo>
                    <a:pt x="0" y="0"/>
                  </a:lnTo>
                  <a:lnTo>
                    <a:pt x="0" y="3023997"/>
                  </a:lnTo>
                  <a:close/>
                </a:path>
              </a:pathLst>
            </a:custGeom>
            <a:ln w="9525">
              <a:solidFill>
                <a:srgbClr val="44536A"/>
              </a:solidFill>
            </a:ln>
          </p:spPr>
          <p:txBody>
            <a:bodyPr wrap="square" lIns="0" tIns="0" rIns="0" bIns="0" rtlCol="0"/>
            <a:lstStyle/>
            <a:p>
              <a:endParaRPr/>
            </a:p>
          </p:txBody>
        </p:sp>
        <p:sp>
          <p:nvSpPr>
            <p:cNvPr id="9" name="object 9"/>
            <p:cNvSpPr/>
            <p:nvPr/>
          </p:nvSpPr>
          <p:spPr>
            <a:xfrm>
              <a:off x="1499743" y="3567811"/>
              <a:ext cx="421640" cy="1830705"/>
            </a:xfrm>
            <a:custGeom>
              <a:avLst/>
              <a:gdLst/>
              <a:ahLst/>
              <a:cxnLst/>
              <a:rect l="l" t="t" r="r" b="b"/>
              <a:pathLst>
                <a:path w="421639" h="1830704">
                  <a:moveTo>
                    <a:pt x="0" y="1747647"/>
                  </a:moveTo>
                  <a:lnTo>
                    <a:pt x="21209" y="1830197"/>
                  </a:lnTo>
                  <a:lnTo>
                    <a:pt x="69959" y="1769490"/>
                  </a:lnTo>
                  <a:lnTo>
                    <a:pt x="40766" y="1769490"/>
                  </a:lnTo>
                  <a:lnTo>
                    <a:pt x="28320" y="1766824"/>
                  </a:lnTo>
                  <a:lnTo>
                    <a:pt x="31009" y="1754356"/>
                  </a:lnTo>
                  <a:lnTo>
                    <a:pt x="0" y="1747647"/>
                  </a:lnTo>
                  <a:close/>
                </a:path>
                <a:path w="421639" h="1830704">
                  <a:moveTo>
                    <a:pt x="31009" y="1754356"/>
                  </a:moveTo>
                  <a:lnTo>
                    <a:pt x="28320" y="1766824"/>
                  </a:lnTo>
                  <a:lnTo>
                    <a:pt x="40766" y="1769490"/>
                  </a:lnTo>
                  <a:lnTo>
                    <a:pt x="43449" y="1757047"/>
                  </a:lnTo>
                  <a:lnTo>
                    <a:pt x="31009" y="1754356"/>
                  </a:lnTo>
                  <a:close/>
                </a:path>
                <a:path w="421639" h="1830704">
                  <a:moveTo>
                    <a:pt x="43449" y="1757047"/>
                  </a:moveTo>
                  <a:lnTo>
                    <a:pt x="40766" y="1769490"/>
                  </a:lnTo>
                  <a:lnTo>
                    <a:pt x="69959" y="1769490"/>
                  </a:lnTo>
                  <a:lnTo>
                    <a:pt x="74548" y="1763776"/>
                  </a:lnTo>
                  <a:lnTo>
                    <a:pt x="43449" y="1757047"/>
                  </a:lnTo>
                  <a:close/>
                </a:path>
                <a:path w="421639" h="1830704">
                  <a:moveTo>
                    <a:pt x="409320" y="0"/>
                  </a:moveTo>
                  <a:lnTo>
                    <a:pt x="31009" y="1754356"/>
                  </a:lnTo>
                  <a:lnTo>
                    <a:pt x="43449" y="1757047"/>
                  </a:lnTo>
                  <a:lnTo>
                    <a:pt x="421639" y="2793"/>
                  </a:lnTo>
                  <a:lnTo>
                    <a:pt x="409320" y="0"/>
                  </a:lnTo>
                  <a:close/>
                </a:path>
              </a:pathLst>
            </a:custGeom>
            <a:solidFill>
              <a:srgbClr val="4471C4"/>
            </a:solidFill>
          </p:spPr>
          <p:txBody>
            <a:bodyPr wrap="square" lIns="0" tIns="0" rIns="0" bIns="0" rtlCol="0"/>
            <a:lstStyle/>
            <a:p>
              <a:endParaRPr/>
            </a:p>
          </p:txBody>
        </p:sp>
        <p:pic>
          <p:nvPicPr>
            <p:cNvPr id="10" name="object 10"/>
            <p:cNvPicPr/>
            <p:nvPr/>
          </p:nvPicPr>
          <p:blipFill>
            <a:blip r:embed="rId4" cstate="print"/>
            <a:stretch>
              <a:fillRect/>
            </a:stretch>
          </p:blipFill>
          <p:spPr>
            <a:xfrm>
              <a:off x="6117335" y="3811524"/>
              <a:ext cx="4247388" cy="2624328"/>
            </a:xfrm>
            <a:prstGeom prst="rect">
              <a:avLst/>
            </a:prstGeom>
          </p:spPr>
        </p:pic>
        <p:sp>
          <p:nvSpPr>
            <p:cNvPr id="11" name="object 11"/>
            <p:cNvSpPr/>
            <p:nvPr/>
          </p:nvSpPr>
          <p:spPr>
            <a:xfrm>
              <a:off x="6112510" y="3806761"/>
              <a:ext cx="4257040" cy="2633980"/>
            </a:xfrm>
            <a:custGeom>
              <a:avLst/>
              <a:gdLst/>
              <a:ahLst/>
              <a:cxnLst/>
              <a:rect l="l" t="t" r="r" b="b"/>
              <a:pathLst>
                <a:path w="4257040" h="2633979">
                  <a:moveTo>
                    <a:pt x="0" y="2633853"/>
                  </a:moveTo>
                  <a:lnTo>
                    <a:pt x="4256913" y="2633853"/>
                  </a:lnTo>
                  <a:lnTo>
                    <a:pt x="4256913" y="0"/>
                  </a:lnTo>
                  <a:lnTo>
                    <a:pt x="0" y="0"/>
                  </a:lnTo>
                  <a:lnTo>
                    <a:pt x="0" y="2633853"/>
                  </a:lnTo>
                  <a:close/>
                </a:path>
              </a:pathLst>
            </a:custGeom>
            <a:ln w="9525">
              <a:solidFill>
                <a:srgbClr val="44536A"/>
              </a:solidFill>
            </a:ln>
          </p:spPr>
          <p:txBody>
            <a:bodyPr wrap="square" lIns="0" tIns="0" rIns="0" bIns="0" rtlCol="0"/>
            <a:lstStyle/>
            <a:p>
              <a:endParaRPr/>
            </a:p>
          </p:txBody>
        </p:sp>
      </p:grpSp>
      <p:sp>
        <p:nvSpPr>
          <p:cNvPr id="12" name="object 12"/>
          <p:cNvSpPr txBox="1"/>
          <p:nvPr/>
        </p:nvSpPr>
        <p:spPr>
          <a:xfrm>
            <a:off x="2544561" y="4106883"/>
            <a:ext cx="1179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1</a:t>
            </a:r>
            <a:r>
              <a:rPr sz="1200" spc="-20" dirty="0">
                <a:latin typeface="Calibri"/>
                <a:cs typeface="Calibri"/>
              </a:rPr>
              <a:t> </a:t>
            </a:r>
            <a:r>
              <a:rPr sz="1200" dirty="0">
                <a:latin typeface="Calibri"/>
                <a:cs typeface="Calibri"/>
              </a:rPr>
              <a:t>–</a:t>
            </a:r>
            <a:r>
              <a:rPr sz="1200" spc="-20" dirty="0">
                <a:latin typeface="Calibri"/>
                <a:cs typeface="Calibri"/>
              </a:rPr>
              <a:t> </a:t>
            </a:r>
            <a:r>
              <a:rPr sz="1200" dirty="0">
                <a:latin typeface="Calibri"/>
                <a:cs typeface="Calibri"/>
              </a:rPr>
              <a:t>Global</a:t>
            </a:r>
            <a:r>
              <a:rPr sz="1200" spc="-20" dirty="0">
                <a:latin typeface="Calibri"/>
                <a:cs typeface="Calibri"/>
              </a:rPr>
              <a:t> </a:t>
            </a:r>
            <a:r>
              <a:rPr sz="1200" dirty="0">
                <a:latin typeface="Calibri"/>
                <a:cs typeface="Calibri"/>
              </a:rPr>
              <a:t>Map</a:t>
            </a:r>
          </a:p>
        </p:txBody>
      </p:sp>
      <p:sp>
        <p:nvSpPr>
          <p:cNvPr id="13" name="object 13"/>
          <p:cNvSpPr txBox="1"/>
          <p:nvPr/>
        </p:nvSpPr>
        <p:spPr>
          <a:xfrm>
            <a:off x="991708" y="557013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2</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1</a:t>
            </a:r>
          </a:p>
        </p:txBody>
      </p:sp>
      <p:sp>
        <p:nvSpPr>
          <p:cNvPr id="14" name="object 14"/>
          <p:cNvSpPr txBox="1"/>
          <p:nvPr/>
        </p:nvSpPr>
        <p:spPr>
          <a:xfrm>
            <a:off x="5975281" y="554532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3</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2</a:t>
            </a:r>
          </a:p>
        </p:txBody>
      </p:sp>
      <p:sp>
        <p:nvSpPr>
          <p:cNvPr id="15" name="object 15"/>
          <p:cNvSpPr/>
          <p:nvPr/>
        </p:nvSpPr>
        <p:spPr>
          <a:xfrm>
            <a:off x="3388867" y="3423030"/>
            <a:ext cx="4683125" cy="1573530"/>
          </a:xfrm>
          <a:custGeom>
            <a:avLst/>
            <a:gdLst/>
            <a:ahLst/>
            <a:cxnLst/>
            <a:rect l="l" t="t" r="r" b="b"/>
            <a:pathLst>
              <a:path w="4683125" h="1573529">
                <a:moveTo>
                  <a:pt x="4608702" y="1543105"/>
                </a:moveTo>
                <a:lnTo>
                  <a:pt x="4598670" y="1573149"/>
                </a:lnTo>
                <a:lnTo>
                  <a:pt x="4682998" y="1561084"/>
                </a:lnTo>
                <a:lnTo>
                  <a:pt x="4669028" y="1547114"/>
                </a:lnTo>
                <a:lnTo>
                  <a:pt x="4620768" y="1547114"/>
                </a:lnTo>
                <a:lnTo>
                  <a:pt x="4608702" y="1543105"/>
                </a:lnTo>
                <a:close/>
              </a:path>
              <a:path w="4683125" h="1573529">
                <a:moveTo>
                  <a:pt x="4612734" y="1531030"/>
                </a:moveTo>
                <a:lnTo>
                  <a:pt x="4608702" y="1543105"/>
                </a:lnTo>
                <a:lnTo>
                  <a:pt x="4620768" y="1547114"/>
                </a:lnTo>
                <a:lnTo>
                  <a:pt x="4624832" y="1535049"/>
                </a:lnTo>
                <a:lnTo>
                  <a:pt x="4612734" y="1531030"/>
                </a:lnTo>
                <a:close/>
              </a:path>
              <a:path w="4683125" h="1573529">
                <a:moveTo>
                  <a:pt x="4622800" y="1500886"/>
                </a:moveTo>
                <a:lnTo>
                  <a:pt x="4612734" y="1531030"/>
                </a:lnTo>
                <a:lnTo>
                  <a:pt x="4624832" y="1535049"/>
                </a:lnTo>
                <a:lnTo>
                  <a:pt x="4620768" y="1547114"/>
                </a:lnTo>
                <a:lnTo>
                  <a:pt x="4669028" y="1547114"/>
                </a:lnTo>
                <a:lnTo>
                  <a:pt x="4622800" y="1500886"/>
                </a:lnTo>
                <a:close/>
              </a:path>
              <a:path w="4683125" h="1573529">
                <a:moveTo>
                  <a:pt x="4064" y="0"/>
                </a:moveTo>
                <a:lnTo>
                  <a:pt x="0" y="11938"/>
                </a:lnTo>
                <a:lnTo>
                  <a:pt x="4608702" y="1543105"/>
                </a:lnTo>
                <a:lnTo>
                  <a:pt x="4612734" y="1531030"/>
                </a:lnTo>
                <a:lnTo>
                  <a:pt x="4064" y="0"/>
                </a:lnTo>
                <a:close/>
              </a:path>
            </a:pathLst>
          </a:custGeom>
          <a:solidFill>
            <a:srgbClr val="4471C4"/>
          </a:solidFill>
        </p:spPr>
        <p:txBody>
          <a:bodyPr wrap="square" lIns="0" tIns="0" rIns="0" bIns="0" rtlCol="0"/>
          <a:lstStyle/>
          <a:p>
            <a:endParaRPr/>
          </a:p>
        </p:txBody>
      </p:sp>
      <p:sp>
        <p:nvSpPr>
          <p:cNvPr id="16" name="object 16"/>
          <p:cNvSpPr txBox="1"/>
          <p:nvPr/>
        </p:nvSpPr>
        <p:spPr>
          <a:xfrm>
            <a:off x="4890597" y="1539508"/>
            <a:ext cx="6986443" cy="1876796"/>
          </a:xfrm>
          <a:prstGeom prst="rect">
            <a:avLst/>
          </a:prstGeom>
          <a:solidFill>
            <a:srgbClr val="E7E6E6"/>
          </a:solidFill>
        </p:spPr>
        <p:txBody>
          <a:bodyPr vert="horz" wrap="square" lIns="0" tIns="37465" rIns="0" bIns="0" rtlCol="0">
            <a:spAutoFit/>
          </a:bodyPr>
          <a:lstStyle/>
          <a:p>
            <a:pPr marL="92075">
              <a:lnSpc>
                <a:spcPct val="100000"/>
              </a:lnSpc>
              <a:spcBef>
                <a:spcPts val="295"/>
              </a:spcBef>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left</a:t>
            </a:r>
            <a:r>
              <a:rPr sz="1200" spc="-20" dirty="0">
                <a:latin typeface="Calibri"/>
                <a:cs typeface="Calibri"/>
              </a:rPr>
              <a:t> </a:t>
            </a:r>
            <a:r>
              <a:rPr sz="1200" spc="-10" dirty="0">
                <a:latin typeface="Calibri"/>
                <a:cs typeface="Calibri"/>
              </a:rPr>
              <a:t>displays </a:t>
            </a:r>
            <a:r>
              <a:rPr sz="1200" dirty="0">
                <a:latin typeface="Calibri"/>
                <a:cs typeface="Calibri"/>
              </a:rPr>
              <a:t>the</a:t>
            </a:r>
            <a:r>
              <a:rPr sz="1200" spc="-5" dirty="0">
                <a:latin typeface="Calibri"/>
                <a:cs typeface="Calibri"/>
              </a:rPr>
              <a:t> </a:t>
            </a:r>
            <a:r>
              <a:rPr sz="1200" dirty="0">
                <a:latin typeface="Calibri"/>
                <a:cs typeface="Calibri"/>
              </a:rPr>
              <a:t>Global</a:t>
            </a:r>
            <a:r>
              <a:rPr sz="1200" spc="-10" dirty="0">
                <a:latin typeface="Calibri"/>
                <a:cs typeface="Calibri"/>
              </a:rPr>
              <a:t> </a:t>
            </a:r>
            <a:r>
              <a:rPr sz="1200" dirty="0">
                <a:latin typeface="Calibri"/>
                <a:cs typeface="Calibri"/>
              </a:rPr>
              <a:t>map</a:t>
            </a:r>
            <a:r>
              <a:rPr sz="1200" spc="-5" dirty="0">
                <a:latin typeface="Calibri"/>
                <a:cs typeface="Calibri"/>
              </a:rPr>
              <a:t> with </a:t>
            </a:r>
            <a:r>
              <a:rPr sz="1200" spc="-10" dirty="0">
                <a:latin typeface="Calibri"/>
                <a:cs typeface="Calibri"/>
              </a:rPr>
              <a:t>Falcon</a:t>
            </a:r>
            <a:r>
              <a:rPr sz="1200" spc="10" dirty="0">
                <a:latin typeface="Calibri"/>
                <a:cs typeface="Calibri"/>
              </a:rPr>
              <a:t> </a:t>
            </a:r>
            <a:r>
              <a:rPr sz="1200" dirty="0">
                <a:latin typeface="Calibri"/>
                <a:cs typeface="Calibri"/>
              </a:rPr>
              <a:t>9 launch</a:t>
            </a:r>
            <a:r>
              <a:rPr sz="1200" spc="-15" dirty="0">
                <a:latin typeface="Calibri"/>
                <a:cs typeface="Calibri"/>
              </a:rPr>
              <a:t> </a:t>
            </a:r>
            <a:r>
              <a:rPr sz="1200" spc="-5" dirty="0">
                <a:latin typeface="Calibri"/>
                <a:cs typeface="Calibri"/>
              </a:rPr>
              <a:t>sites</a:t>
            </a:r>
            <a:r>
              <a:rPr sz="1200" spc="5" dirty="0">
                <a:latin typeface="Calibri"/>
                <a:cs typeface="Calibri"/>
              </a:rPr>
              <a:t> </a:t>
            </a:r>
            <a:r>
              <a:rPr sz="1200" spc="-5" dirty="0">
                <a:latin typeface="Calibri"/>
                <a:cs typeface="Calibri"/>
              </a:rPr>
              <a:t>that</a:t>
            </a:r>
            <a:endParaRPr sz="1200" dirty="0">
              <a:latin typeface="Calibri"/>
              <a:cs typeface="Calibri"/>
            </a:endParaRPr>
          </a:p>
          <a:p>
            <a:pPr marL="92075" marR="184150">
              <a:lnSpc>
                <a:spcPct val="100000"/>
              </a:lnSpc>
            </a:pPr>
            <a:r>
              <a:rPr sz="1200" spc="-5" dirty="0">
                <a:latin typeface="Calibri"/>
                <a:cs typeface="Calibri"/>
              </a:rPr>
              <a:t>are </a:t>
            </a:r>
            <a:r>
              <a:rPr sz="1200" spc="-10" dirty="0">
                <a:latin typeface="Calibri"/>
                <a:cs typeface="Calibri"/>
              </a:rPr>
              <a:t>located </a:t>
            </a:r>
            <a:r>
              <a:rPr sz="1200" dirty="0">
                <a:latin typeface="Calibri"/>
                <a:cs typeface="Calibri"/>
              </a:rPr>
              <a:t>in the </a:t>
            </a:r>
            <a:r>
              <a:rPr sz="1200" spc="-5" dirty="0">
                <a:latin typeface="Calibri"/>
                <a:cs typeface="Calibri"/>
              </a:rPr>
              <a:t>United </a:t>
            </a:r>
            <a:r>
              <a:rPr sz="1200" spc="-10" dirty="0">
                <a:latin typeface="Calibri"/>
                <a:cs typeface="Calibri"/>
              </a:rPr>
              <a:t>States </a:t>
            </a:r>
            <a:r>
              <a:rPr sz="1200" spc="-5" dirty="0">
                <a:latin typeface="Calibri"/>
                <a:cs typeface="Calibri"/>
              </a:rPr>
              <a:t>(in California </a:t>
            </a:r>
            <a:r>
              <a:rPr sz="1200" dirty="0">
                <a:latin typeface="Calibri"/>
                <a:cs typeface="Calibri"/>
              </a:rPr>
              <a:t>and </a:t>
            </a:r>
            <a:r>
              <a:rPr sz="1200" spc="-5" dirty="0">
                <a:latin typeface="Calibri"/>
                <a:cs typeface="Calibri"/>
              </a:rPr>
              <a:t>Florida). </a:t>
            </a:r>
            <a:r>
              <a:rPr sz="1200" spc="-10" dirty="0">
                <a:latin typeface="Calibri"/>
                <a:cs typeface="Calibri"/>
              </a:rPr>
              <a:t>Each </a:t>
            </a:r>
            <a:r>
              <a:rPr sz="1200" dirty="0">
                <a:latin typeface="Calibri"/>
                <a:cs typeface="Calibri"/>
              </a:rPr>
              <a:t>launch </a:t>
            </a:r>
            <a:r>
              <a:rPr sz="1200" spc="-5" dirty="0">
                <a:latin typeface="Calibri"/>
                <a:cs typeface="Calibri"/>
              </a:rPr>
              <a:t>site </a:t>
            </a:r>
            <a:r>
              <a:rPr sz="1200" dirty="0">
                <a:latin typeface="Calibri"/>
                <a:cs typeface="Calibri"/>
              </a:rPr>
              <a:t> </a:t>
            </a:r>
            <a:r>
              <a:rPr sz="1200" spc="-5" dirty="0">
                <a:latin typeface="Calibri"/>
                <a:cs typeface="Calibri"/>
              </a:rPr>
              <a:t>contains </a:t>
            </a:r>
            <a:r>
              <a:rPr sz="1200" dirty="0">
                <a:latin typeface="Calibri"/>
                <a:cs typeface="Calibri"/>
              </a:rPr>
              <a:t>a </a:t>
            </a:r>
            <a:r>
              <a:rPr sz="1200" spc="-5" dirty="0">
                <a:latin typeface="Calibri"/>
                <a:cs typeface="Calibri"/>
              </a:rPr>
              <a:t>circle, </a:t>
            </a:r>
            <a:r>
              <a:rPr sz="1200" dirty="0">
                <a:latin typeface="Calibri"/>
                <a:cs typeface="Calibri"/>
              </a:rPr>
              <a:t>label, and a popup </a:t>
            </a:r>
            <a:r>
              <a:rPr sz="1200" spc="-5" dirty="0">
                <a:latin typeface="Calibri"/>
                <a:cs typeface="Calibri"/>
              </a:rPr>
              <a:t>to highlight </a:t>
            </a:r>
            <a:r>
              <a:rPr sz="1200" dirty="0">
                <a:latin typeface="Calibri"/>
                <a:cs typeface="Calibri"/>
              </a:rPr>
              <a:t>the </a:t>
            </a:r>
            <a:r>
              <a:rPr sz="1200" spc="-5" dirty="0">
                <a:latin typeface="Calibri"/>
                <a:cs typeface="Calibri"/>
              </a:rPr>
              <a:t>location </a:t>
            </a:r>
            <a:r>
              <a:rPr sz="1200" dirty="0">
                <a:latin typeface="Calibri"/>
                <a:cs typeface="Calibri"/>
              </a:rPr>
              <a:t>and the name </a:t>
            </a:r>
            <a:r>
              <a:rPr sz="1200" spc="-5" dirty="0">
                <a:latin typeface="Calibri"/>
                <a:cs typeface="Calibri"/>
              </a:rPr>
              <a:t>of </a:t>
            </a:r>
            <a:r>
              <a:rPr sz="1200" spc="-26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 </a:t>
            </a:r>
            <a:r>
              <a:rPr sz="1200" dirty="0">
                <a:latin typeface="Calibri"/>
                <a:cs typeface="Calibri"/>
              </a:rPr>
              <a:t>It</a:t>
            </a:r>
            <a:r>
              <a:rPr sz="1200" spc="-5" dirty="0">
                <a:latin typeface="Calibri"/>
                <a:cs typeface="Calibri"/>
              </a:rPr>
              <a:t> </a:t>
            </a:r>
            <a:r>
              <a:rPr sz="1200" dirty="0">
                <a:latin typeface="Calibri"/>
                <a:cs typeface="Calibri"/>
              </a:rPr>
              <a:t>is</a:t>
            </a:r>
            <a:r>
              <a:rPr sz="1200" spc="-5" dirty="0">
                <a:latin typeface="Calibri"/>
                <a:cs typeface="Calibri"/>
              </a:rPr>
              <a:t> </a:t>
            </a:r>
            <a:r>
              <a:rPr sz="1200" dirty="0">
                <a:latin typeface="Calibri"/>
                <a:cs typeface="Calibri"/>
              </a:rPr>
              <a:t>also</a:t>
            </a:r>
            <a:r>
              <a:rPr sz="1200" spc="15" dirty="0">
                <a:latin typeface="Calibri"/>
                <a:cs typeface="Calibri"/>
              </a:rPr>
              <a:t> </a:t>
            </a:r>
            <a:r>
              <a:rPr sz="1200" dirty="0">
                <a:latin typeface="Calibri"/>
                <a:cs typeface="Calibri"/>
              </a:rPr>
              <a:t>evident</a:t>
            </a:r>
            <a:r>
              <a:rPr sz="1200" spc="-35" dirty="0">
                <a:latin typeface="Calibri"/>
                <a:cs typeface="Calibri"/>
              </a:rPr>
              <a:t> </a:t>
            </a:r>
            <a:r>
              <a:rPr sz="1200" spc="-5" dirty="0">
                <a:latin typeface="Calibri"/>
                <a:cs typeface="Calibri"/>
              </a:rPr>
              <a:t>that</a:t>
            </a:r>
            <a:r>
              <a:rPr sz="1200" spc="-30" dirty="0">
                <a:latin typeface="Calibri"/>
                <a:cs typeface="Calibri"/>
              </a:rPr>
              <a:t> </a:t>
            </a:r>
            <a:r>
              <a:rPr sz="1200" dirty="0">
                <a:latin typeface="Calibri"/>
                <a:cs typeface="Calibri"/>
              </a:rPr>
              <a:t>all</a:t>
            </a:r>
            <a:r>
              <a:rPr sz="1200" spc="-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sites</a:t>
            </a:r>
            <a:r>
              <a:rPr sz="1200" dirty="0">
                <a:latin typeface="Calibri"/>
                <a:cs typeface="Calibri"/>
              </a:rPr>
              <a:t> </a:t>
            </a:r>
            <a:r>
              <a:rPr sz="1200" spc="-5" dirty="0">
                <a:latin typeface="Calibri"/>
                <a:cs typeface="Calibri"/>
              </a:rPr>
              <a:t>are </a:t>
            </a:r>
            <a:r>
              <a:rPr sz="1200" dirty="0">
                <a:latin typeface="Calibri"/>
                <a:cs typeface="Calibri"/>
              </a:rPr>
              <a:t>near</a:t>
            </a:r>
            <a:r>
              <a:rPr sz="1200" spc="-2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coast.</a:t>
            </a:r>
            <a:endParaRPr sz="1200" dirty="0">
              <a:latin typeface="Calibri"/>
              <a:cs typeface="Calibri"/>
            </a:endParaRPr>
          </a:p>
          <a:p>
            <a:pPr>
              <a:lnSpc>
                <a:spcPct val="100000"/>
              </a:lnSpc>
              <a:spcBef>
                <a:spcPts val="40"/>
              </a:spcBef>
            </a:pPr>
            <a:endParaRPr sz="1150" dirty="0">
              <a:latin typeface="Calibri"/>
              <a:cs typeface="Calibri"/>
            </a:endParaRPr>
          </a:p>
          <a:p>
            <a:pPr marL="92075">
              <a:lnSpc>
                <a:spcPct val="100000"/>
              </a:lnSpc>
            </a:pPr>
            <a:r>
              <a:rPr sz="1200" spc="-5" dirty="0">
                <a:latin typeface="Calibri"/>
                <a:cs typeface="Calibri"/>
              </a:rPr>
              <a:t>Figure</a:t>
            </a:r>
            <a:r>
              <a:rPr sz="1200" spc="-25" dirty="0">
                <a:latin typeface="Calibri"/>
                <a:cs typeface="Calibri"/>
              </a:rPr>
              <a:t> </a:t>
            </a:r>
            <a:r>
              <a:rPr sz="1200" dirty="0">
                <a:latin typeface="Calibri"/>
                <a:cs typeface="Calibri"/>
              </a:rPr>
              <a:t>2 and</a:t>
            </a:r>
            <a:r>
              <a:rPr sz="1200" spc="-20" dirty="0">
                <a:latin typeface="Calibri"/>
                <a:cs typeface="Calibri"/>
              </a:rPr>
              <a:t> </a:t>
            </a:r>
            <a:r>
              <a:rPr sz="1200" spc="-5" dirty="0">
                <a:latin typeface="Calibri"/>
                <a:cs typeface="Calibri"/>
              </a:rPr>
              <a:t>Figure</a:t>
            </a:r>
            <a:r>
              <a:rPr sz="1200" spc="-35" dirty="0">
                <a:latin typeface="Calibri"/>
                <a:cs typeface="Calibri"/>
              </a:rPr>
              <a:t> </a:t>
            </a:r>
            <a:r>
              <a:rPr sz="1200" dirty="0">
                <a:latin typeface="Calibri"/>
                <a:cs typeface="Calibri"/>
              </a:rPr>
              <a:t>3 </a:t>
            </a:r>
            <a:r>
              <a:rPr sz="1200" spc="-5" dirty="0">
                <a:latin typeface="Calibri"/>
                <a:cs typeface="Calibri"/>
              </a:rPr>
              <a:t>zoom</a:t>
            </a:r>
            <a:r>
              <a:rPr sz="1200" dirty="0">
                <a:latin typeface="Calibri"/>
                <a:cs typeface="Calibri"/>
              </a:rPr>
              <a:t> in</a:t>
            </a:r>
            <a:r>
              <a:rPr sz="1200" spc="-5" dirty="0">
                <a:latin typeface="Calibri"/>
                <a:cs typeface="Calibri"/>
              </a:rPr>
              <a:t> to</a:t>
            </a:r>
            <a:r>
              <a:rPr sz="1200" spc="-10" dirty="0">
                <a:latin typeface="Calibri"/>
                <a:cs typeface="Calibri"/>
              </a:rPr>
              <a:t> </a:t>
            </a:r>
            <a:r>
              <a:rPr sz="1200" dirty="0">
                <a:latin typeface="Calibri"/>
                <a:cs typeface="Calibri"/>
              </a:rPr>
              <a:t>the</a:t>
            </a:r>
            <a:r>
              <a:rPr sz="1200" spc="-10" dirty="0">
                <a:latin typeface="Calibri"/>
                <a:cs typeface="Calibri"/>
              </a:rPr>
              <a:t> </a:t>
            </a:r>
            <a:r>
              <a:rPr sz="1200" dirty="0">
                <a:latin typeface="Calibri"/>
                <a:cs typeface="Calibri"/>
              </a:rPr>
              <a:t>launch</a:t>
            </a:r>
            <a:r>
              <a:rPr sz="1200" spc="-35" dirty="0">
                <a:latin typeface="Calibri"/>
                <a:cs typeface="Calibri"/>
              </a:rPr>
              <a:t> </a:t>
            </a:r>
            <a:r>
              <a:rPr sz="1200" spc="-5" dirty="0">
                <a:latin typeface="Calibri"/>
                <a:cs typeface="Calibri"/>
              </a:rPr>
              <a:t>sites</a:t>
            </a:r>
            <a:r>
              <a:rPr sz="1200" spc="10" dirty="0">
                <a:latin typeface="Calibri"/>
                <a:cs typeface="Calibri"/>
              </a:rPr>
              <a:t> </a:t>
            </a:r>
            <a:r>
              <a:rPr sz="1200" spc="-5" dirty="0">
                <a:latin typeface="Calibri"/>
                <a:cs typeface="Calibri"/>
              </a:rPr>
              <a:t>to</a:t>
            </a:r>
            <a:r>
              <a:rPr sz="1200" spc="-10" dirty="0">
                <a:latin typeface="Calibri"/>
                <a:cs typeface="Calibri"/>
              </a:rPr>
              <a:t> </a:t>
            </a:r>
            <a:r>
              <a:rPr sz="1200" spc="-5" dirty="0">
                <a:latin typeface="Calibri"/>
                <a:cs typeface="Calibri"/>
              </a:rPr>
              <a:t>display</a:t>
            </a:r>
            <a:r>
              <a:rPr sz="1200" spc="-25" dirty="0">
                <a:latin typeface="Calibri"/>
                <a:cs typeface="Calibri"/>
              </a:rPr>
              <a:t> </a:t>
            </a:r>
            <a:r>
              <a:rPr sz="1200" dirty="0">
                <a:latin typeface="Calibri"/>
                <a:cs typeface="Calibri"/>
              </a:rPr>
              <a:t>4 launch</a:t>
            </a:r>
            <a:r>
              <a:rPr sz="1200" spc="-20" dirty="0">
                <a:latin typeface="Calibri"/>
                <a:cs typeface="Calibri"/>
              </a:rPr>
              <a:t> </a:t>
            </a:r>
            <a:r>
              <a:rPr sz="1200" spc="-5" dirty="0">
                <a:latin typeface="Calibri"/>
                <a:cs typeface="Calibri"/>
              </a:rPr>
              <a:t>sites:</a:t>
            </a:r>
            <a:endParaRPr sz="1200" dirty="0">
              <a:latin typeface="Calibri"/>
              <a:cs typeface="Calibri"/>
            </a:endParaRPr>
          </a:p>
          <a:p>
            <a:pPr marL="264160" indent="-172720">
              <a:lnSpc>
                <a:spcPct val="100000"/>
              </a:lnSpc>
              <a:buFont typeface="Arial MT"/>
              <a:buChar char="•"/>
              <a:tabLst>
                <a:tab pos="264795" algn="l"/>
              </a:tabLst>
            </a:pPr>
            <a:r>
              <a:rPr sz="1200" spc="-20" dirty="0">
                <a:latin typeface="Calibri"/>
                <a:cs typeface="Calibri"/>
              </a:rPr>
              <a:t>VAFB</a:t>
            </a:r>
            <a:r>
              <a:rPr sz="1200" spc="-25" dirty="0">
                <a:latin typeface="Calibri"/>
                <a:cs typeface="Calibri"/>
              </a:rPr>
              <a:t> </a:t>
            </a:r>
            <a:r>
              <a:rPr sz="1200" spc="-5" dirty="0">
                <a:latin typeface="Calibri"/>
                <a:cs typeface="Calibri"/>
              </a:rPr>
              <a:t>SLC-4E</a:t>
            </a:r>
            <a:r>
              <a:rPr sz="1200" spc="-35" dirty="0">
                <a:latin typeface="Calibri"/>
                <a:cs typeface="Calibri"/>
              </a:rPr>
              <a:t> </a:t>
            </a:r>
            <a:r>
              <a:rPr sz="1200" spc="-5" dirty="0">
                <a:latin typeface="Calibri"/>
                <a:cs typeface="Calibri"/>
              </a:rPr>
              <a:t>(CA)</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LC-40</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10" dirty="0">
                <a:latin typeface="Calibri"/>
                <a:cs typeface="Calibri"/>
              </a:rPr>
              <a:t>KSC</a:t>
            </a:r>
            <a:r>
              <a:rPr sz="1200" spc="-30" dirty="0">
                <a:latin typeface="Calibri"/>
                <a:cs typeface="Calibri"/>
              </a:rPr>
              <a:t> </a:t>
            </a:r>
            <a:r>
              <a:rPr sz="1200" spc="-5" dirty="0">
                <a:latin typeface="Calibri"/>
                <a:cs typeface="Calibri"/>
              </a:rPr>
              <a:t>LC-39A</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SLC-40</a:t>
            </a:r>
            <a:r>
              <a:rPr sz="1200" spc="-40" dirty="0">
                <a:latin typeface="Calibri"/>
                <a:cs typeface="Calibri"/>
              </a:rPr>
              <a:t> </a:t>
            </a:r>
            <a:r>
              <a:rPr sz="1200" spc="-5" dirty="0">
                <a:latin typeface="Calibri"/>
                <a:cs typeface="Calibri"/>
              </a:rPr>
              <a:t>(FL)</a:t>
            </a:r>
            <a:endParaRPr sz="120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2406" y="6116728"/>
            <a:ext cx="243840" cy="229870"/>
          </a:xfrm>
          <a:prstGeom prst="rect">
            <a:avLst/>
          </a:prstGeom>
        </p:spPr>
        <p:txBody>
          <a:bodyPr vert="horz" wrap="square" lIns="0" tIns="0" rIns="0" bIns="0" rtlCol="0">
            <a:spAutoFit/>
          </a:bodyPr>
          <a:lstStyle/>
          <a:p>
            <a:pPr>
              <a:lnSpc>
                <a:spcPts val="1735"/>
              </a:lnSpc>
            </a:pPr>
            <a:r>
              <a:rPr sz="1600" spc="65" dirty="0">
                <a:solidFill>
                  <a:srgbClr val="1C7CDB"/>
                </a:solidFill>
                <a:latin typeface="Microsoft Sans Serif"/>
                <a:cs typeface="Microsoft Sans Serif"/>
              </a:rPr>
              <a:t>37</a:t>
            </a:r>
            <a:endParaRPr sz="1600">
              <a:latin typeface="Microsoft Sans Serif"/>
              <a:cs typeface="Microsoft Sans Serif"/>
            </a:endParaRPr>
          </a:p>
        </p:txBody>
      </p:sp>
      <p:sp>
        <p:nvSpPr>
          <p:cNvPr id="3" name="object 3"/>
          <p:cNvSpPr txBox="1">
            <a:spLocks noGrp="1"/>
          </p:cNvSpPr>
          <p:nvPr>
            <p:ph type="title"/>
          </p:nvPr>
        </p:nvSpPr>
        <p:spPr>
          <a:xfrm>
            <a:off x="848969" y="511302"/>
            <a:ext cx="9839960" cy="452120"/>
          </a:xfrm>
          <a:prstGeom prst="rect">
            <a:avLst/>
          </a:prstGeom>
        </p:spPr>
        <p:txBody>
          <a:bodyPr vert="horz" wrap="square" lIns="0" tIns="12065" rIns="0" bIns="0" rtlCol="0">
            <a:spAutoFit/>
          </a:bodyPr>
          <a:lstStyle/>
          <a:p>
            <a:pPr marL="12700">
              <a:lnSpc>
                <a:spcPct val="100000"/>
              </a:lnSpc>
              <a:spcBef>
                <a:spcPts val="95"/>
              </a:spcBef>
            </a:pPr>
            <a:r>
              <a:rPr sz="2800" spc="-195" dirty="0"/>
              <a:t>SpaceX</a:t>
            </a:r>
            <a:r>
              <a:rPr sz="2800" spc="105" dirty="0"/>
              <a:t> </a:t>
            </a:r>
            <a:r>
              <a:rPr sz="2800" spc="-60" dirty="0"/>
              <a:t>Falon9</a:t>
            </a:r>
            <a:r>
              <a:rPr sz="2800" spc="120" dirty="0"/>
              <a:t> </a:t>
            </a:r>
            <a:r>
              <a:rPr sz="2800" spc="575" dirty="0"/>
              <a:t>–</a:t>
            </a:r>
            <a:r>
              <a:rPr sz="2800" spc="114" dirty="0"/>
              <a:t> </a:t>
            </a:r>
            <a:r>
              <a:rPr sz="2800" spc="-114" dirty="0"/>
              <a:t>Success/Failed</a:t>
            </a:r>
            <a:r>
              <a:rPr sz="2800" spc="120" dirty="0"/>
              <a:t> </a:t>
            </a:r>
            <a:r>
              <a:rPr sz="2800" spc="-120" dirty="0"/>
              <a:t>Launch</a:t>
            </a:r>
            <a:r>
              <a:rPr sz="2800" spc="110" dirty="0"/>
              <a:t> </a:t>
            </a:r>
            <a:r>
              <a:rPr sz="2800" spc="-110" dirty="0"/>
              <a:t>Map</a:t>
            </a:r>
            <a:r>
              <a:rPr sz="2800" spc="120" dirty="0"/>
              <a:t> </a:t>
            </a:r>
            <a:r>
              <a:rPr sz="2800" spc="5" dirty="0"/>
              <a:t>for</a:t>
            </a:r>
            <a:r>
              <a:rPr sz="2800" spc="114" dirty="0"/>
              <a:t> </a:t>
            </a:r>
            <a:r>
              <a:rPr sz="2800" spc="-45" dirty="0"/>
              <a:t>all</a:t>
            </a:r>
            <a:r>
              <a:rPr sz="2800" spc="120" dirty="0"/>
              <a:t> </a:t>
            </a:r>
            <a:r>
              <a:rPr sz="2800" spc="-120" dirty="0"/>
              <a:t>Launch</a:t>
            </a:r>
            <a:r>
              <a:rPr sz="2800" spc="105" dirty="0"/>
              <a:t> </a:t>
            </a:r>
            <a:r>
              <a:rPr sz="2800" spc="-114" dirty="0"/>
              <a:t>Sites</a:t>
            </a:r>
            <a:endParaRPr sz="2800"/>
          </a:p>
        </p:txBody>
      </p:sp>
      <p:grpSp>
        <p:nvGrpSpPr>
          <p:cNvPr id="4" name="object 4"/>
          <p:cNvGrpSpPr/>
          <p:nvPr/>
        </p:nvGrpSpPr>
        <p:grpSpPr>
          <a:xfrm>
            <a:off x="1600200" y="3704557"/>
            <a:ext cx="2025777" cy="1695070"/>
            <a:chOff x="488823" y="3867530"/>
            <a:chExt cx="2555240" cy="2462530"/>
          </a:xfrm>
        </p:grpSpPr>
        <p:pic>
          <p:nvPicPr>
            <p:cNvPr id="5" name="object 5"/>
            <p:cNvPicPr/>
            <p:nvPr/>
          </p:nvPicPr>
          <p:blipFill>
            <a:blip r:embed="rId2" cstate="print"/>
            <a:stretch>
              <a:fillRect/>
            </a:stretch>
          </p:blipFill>
          <p:spPr>
            <a:xfrm>
              <a:off x="498348" y="3877055"/>
              <a:ext cx="2535936" cy="2442972"/>
            </a:xfrm>
            <a:prstGeom prst="rect">
              <a:avLst/>
            </a:prstGeom>
          </p:spPr>
        </p:pic>
        <p:sp>
          <p:nvSpPr>
            <p:cNvPr id="6" name="object 6"/>
            <p:cNvSpPr/>
            <p:nvPr/>
          </p:nvSpPr>
          <p:spPr>
            <a:xfrm>
              <a:off x="493585" y="3872293"/>
              <a:ext cx="2545715" cy="2453005"/>
            </a:xfrm>
            <a:custGeom>
              <a:avLst/>
              <a:gdLst/>
              <a:ahLst/>
              <a:cxnLst/>
              <a:rect l="l" t="t" r="r" b="b"/>
              <a:pathLst>
                <a:path w="2545715" h="2453004">
                  <a:moveTo>
                    <a:pt x="0" y="2452497"/>
                  </a:moveTo>
                  <a:lnTo>
                    <a:pt x="2545461" y="2452497"/>
                  </a:lnTo>
                  <a:lnTo>
                    <a:pt x="2545461" y="0"/>
                  </a:lnTo>
                  <a:lnTo>
                    <a:pt x="0" y="0"/>
                  </a:lnTo>
                  <a:lnTo>
                    <a:pt x="0" y="2452497"/>
                  </a:lnTo>
                  <a:close/>
                </a:path>
              </a:pathLst>
            </a:custGeom>
            <a:ln w="9525">
              <a:solidFill>
                <a:srgbClr val="44536A"/>
              </a:solidFill>
            </a:ln>
          </p:spPr>
          <p:txBody>
            <a:bodyPr wrap="square" lIns="0" tIns="0" rIns="0" bIns="0" rtlCol="0"/>
            <a:lstStyle/>
            <a:p>
              <a:endParaRPr/>
            </a:p>
          </p:txBody>
        </p:sp>
      </p:grpSp>
      <p:grpSp>
        <p:nvGrpSpPr>
          <p:cNvPr id="7" name="object 7"/>
          <p:cNvGrpSpPr/>
          <p:nvPr/>
        </p:nvGrpSpPr>
        <p:grpSpPr>
          <a:xfrm>
            <a:off x="4022814" y="3699794"/>
            <a:ext cx="2010473" cy="1717932"/>
            <a:chOff x="3271583" y="3861434"/>
            <a:chExt cx="2518410" cy="2462530"/>
          </a:xfrm>
        </p:grpSpPr>
        <p:pic>
          <p:nvPicPr>
            <p:cNvPr id="8" name="object 8"/>
            <p:cNvPicPr/>
            <p:nvPr/>
          </p:nvPicPr>
          <p:blipFill>
            <a:blip r:embed="rId3" cstate="print"/>
            <a:stretch>
              <a:fillRect/>
            </a:stretch>
          </p:blipFill>
          <p:spPr>
            <a:xfrm>
              <a:off x="3281172" y="3870959"/>
              <a:ext cx="2499360" cy="2442972"/>
            </a:xfrm>
            <a:prstGeom prst="rect">
              <a:avLst/>
            </a:prstGeom>
          </p:spPr>
        </p:pic>
        <p:sp>
          <p:nvSpPr>
            <p:cNvPr id="9" name="object 9"/>
            <p:cNvSpPr/>
            <p:nvPr/>
          </p:nvSpPr>
          <p:spPr>
            <a:xfrm>
              <a:off x="3276346" y="3866197"/>
              <a:ext cx="2508885" cy="2453005"/>
            </a:xfrm>
            <a:custGeom>
              <a:avLst/>
              <a:gdLst/>
              <a:ahLst/>
              <a:cxnLst/>
              <a:rect l="l" t="t" r="r" b="b"/>
              <a:pathLst>
                <a:path w="2508885" h="2453004">
                  <a:moveTo>
                    <a:pt x="0" y="2452497"/>
                  </a:moveTo>
                  <a:lnTo>
                    <a:pt x="2508885" y="2452497"/>
                  </a:lnTo>
                  <a:lnTo>
                    <a:pt x="2508885" y="0"/>
                  </a:lnTo>
                  <a:lnTo>
                    <a:pt x="0" y="0"/>
                  </a:lnTo>
                  <a:lnTo>
                    <a:pt x="0" y="2452497"/>
                  </a:lnTo>
                  <a:close/>
                </a:path>
              </a:pathLst>
            </a:custGeom>
            <a:ln w="9524">
              <a:solidFill>
                <a:srgbClr val="44536A"/>
              </a:solidFill>
            </a:ln>
          </p:spPr>
          <p:txBody>
            <a:bodyPr wrap="square" lIns="0" tIns="0" rIns="0" bIns="0" rtlCol="0"/>
            <a:lstStyle/>
            <a:p>
              <a:endParaRPr/>
            </a:p>
          </p:txBody>
        </p:sp>
      </p:grpSp>
      <p:grpSp>
        <p:nvGrpSpPr>
          <p:cNvPr id="10" name="object 10"/>
          <p:cNvGrpSpPr/>
          <p:nvPr/>
        </p:nvGrpSpPr>
        <p:grpSpPr>
          <a:xfrm>
            <a:off x="6433900" y="3687877"/>
            <a:ext cx="1924114" cy="1754505"/>
            <a:chOff x="6017831" y="3870578"/>
            <a:chExt cx="2665095" cy="2459355"/>
          </a:xfrm>
        </p:grpSpPr>
        <p:pic>
          <p:nvPicPr>
            <p:cNvPr id="11" name="object 11"/>
            <p:cNvPicPr/>
            <p:nvPr/>
          </p:nvPicPr>
          <p:blipFill>
            <a:blip r:embed="rId4" cstate="print"/>
            <a:stretch>
              <a:fillRect/>
            </a:stretch>
          </p:blipFill>
          <p:spPr>
            <a:xfrm>
              <a:off x="6027420" y="3880103"/>
              <a:ext cx="2645664" cy="2439924"/>
            </a:xfrm>
            <a:prstGeom prst="rect">
              <a:avLst/>
            </a:prstGeom>
          </p:spPr>
        </p:pic>
        <p:sp>
          <p:nvSpPr>
            <p:cNvPr id="12" name="object 12"/>
            <p:cNvSpPr/>
            <p:nvPr/>
          </p:nvSpPr>
          <p:spPr>
            <a:xfrm>
              <a:off x="6022594" y="3875341"/>
              <a:ext cx="2655570" cy="2449830"/>
            </a:xfrm>
            <a:custGeom>
              <a:avLst/>
              <a:gdLst/>
              <a:ahLst/>
              <a:cxnLst/>
              <a:rect l="l" t="t" r="r" b="b"/>
              <a:pathLst>
                <a:path w="2655570" h="2449829">
                  <a:moveTo>
                    <a:pt x="0" y="2449449"/>
                  </a:moveTo>
                  <a:lnTo>
                    <a:pt x="2655188" y="2449449"/>
                  </a:lnTo>
                  <a:lnTo>
                    <a:pt x="2655188"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3" name="object 13"/>
          <p:cNvGrpSpPr/>
          <p:nvPr/>
        </p:nvGrpSpPr>
        <p:grpSpPr>
          <a:xfrm>
            <a:off x="8681906" y="3672265"/>
            <a:ext cx="1917238" cy="1754505"/>
            <a:chOff x="8910383" y="3870578"/>
            <a:chExt cx="2764155" cy="2459355"/>
          </a:xfrm>
        </p:grpSpPr>
        <p:pic>
          <p:nvPicPr>
            <p:cNvPr id="14" name="object 14"/>
            <p:cNvPicPr/>
            <p:nvPr/>
          </p:nvPicPr>
          <p:blipFill>
            <a:blip r:embed="rId5" cstate="print"/>
            <a:stretch>
              <a:fillRect/>
            </a:stretch>
          </p:blipFill>
          <p:spPr>
            <a:xfrm>
              <a:off x="8919971" y="3880103"/>
              <a:ext cx="2744724" cy="2439924"/>
            </a:xfrm>
            <a:prstGeom prst="rect">
              <a:avLst/>
            </a:prstGeom>
          </p:spPr>
        </p:pic>
        <p:sp>
          <p:nvSpPr>
            <p:cNvPr id="15" name="object 15"/>
            <p:cNvSpPr/>
            <p:nvPr/>
          </p:nvSpPr>
          <p:spPr>
            <a:xfrm>
              <a:off x="8915145" y="3875341"/>
              <a:ext cx="2754630" cy="2449830"/>
            </a:xfrm>
            <a:custGeom>
              <a:avLst/>
              <a:gdLst/>
              <a:ahLst/>
              <a:cxnLst/>
              <a:rect l="l" t="t" r="r" b="b"/>
              <a:pathLst>
                <a:path w="2754629" h="2449829">
                  <a:moveTo>
                    <a:pt x="0" y="2449449"/>
                  </a:moveTo>
                  <a:lnTo>
                    <a:pt x="2754249" y="2449449"/>
                  </a:lnTo>
                  <a:lnTo>
                    <a:pt x="2754249"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6" name="object 16"/>
          <p:cNvGrpSpPr/>
          <p:nvPr/>
        </p:nvGrpSpPr>
        <p:grpSpPr>
          <a:xfrm>
            <a:off x="856520" y="1386664"/>
            <a:ext cx="4087748" cy="1894650"/>
            <a:chOff x="856107" y="1374203"/>
            <a:chExt cx="4672330" cy="2172970"/>
          </a:xfrm>
        </p:grpSpPr>
        <p:pic>
          <p:nvPicPr>
            <p:cNvPr id="17" name="object 17"/>
            <p:cNvPicPr/>
            <p:nvPr/>
          </p:nvPicPr>
          <p:blipFill>
            <a:blip r:embed="rId6" cstate="print"/>
            <a:stretch>
              <a:fillRect/>
            </a:stretch>
          </p:blipFill>
          <p:spPr>
            <a:xfrm>
              <a:off x="865632" y="1383792"/>
              <a:ext cx="4652772" cy="2153412"/>
            </a:xfrm>
            <a:prstGeom prst="rect">
              <a:avLst/>
            </a:prstGeom>
          </p:spPr>
        </p:pic>
        <p:sp>
          <p:nvSpPr>
            <p:cNvPr id="18" name="object 18"/>
            <p:cNvSpPr/>
            <p:nvPr/>
          </p:nvSpPr>
          <p:spPr>
            <a:xfrm>
              <a:off x="860869" y="1378966"/>
              <a:ext cx="4662805" cy="2163445"/>
            </a:xfrm>
            <a:custGeom>
              <a:avLst/>
              <a:gdLst/>
              <a:ahLst/>
              <a:cxnLst/>
              <a:rect l="l" t="t" r="r" b="b"/>
              <a:pathLst>
                <a:path w="4662805" h="2163445">
                  <a:moveTo>
                    <a:pt x="0" y="2162937"/>
                  </a:moveTo>
                  <a:lnTo>
                    <a:pt x="4662297" y="2162937"/>
                  </a:lnTo>
                  <a:lnTo>
                    <a:pt x="4662297" y="0"/>
                  </a:lnTo>
                  <a:lnTo>
                    <a:pt x="0" y="0"/>
                  </a:lnTo>
                  <a:lnTo>
                    <a:pt x="0" y="2162937"/>
                  </a:lnTo>
                  <a:close/>
                </a:path>
              </a:pathLst>
            </a:custGeom>
            <a:ln w="9525">
              <a:solidFill>
                <a:srgbClr val="44536A"/>
              </a:solidFill>
            </a:ln>
          </p:spPr>
          <p:txBody>
            <a:bodyPr wrap="square" lIns="0" tIns="0" rIns="0" bIns="0" rtlCol="0"/>
            <a:lstStyle/>
            <a:p>
              <a:endParaRPr/>
            </a:p>
          </p:txBody>
        </p:sp>
      </p:grpSp>
      <p:sp>
        <p:nvSpPr>
          <p:cNvPr id="19" name="object 19"/>
          <p:cNvSpPr txBox="1"/>
          <p:nvPr/>
        </p:nvSpPr>
        <p:spPr>
          <a:xfrm>
            <a:off x="1891124" y="3306619"/>
            <a:ext cx="185420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1 –</a:t>
            </a:r>
            <a:r>
              <a:rPr sz="1000" spc="-10" dirty="0">
                <a:latin typeface="Calibri"/>
                <a:cs typeface="Calibri"/>
              </a:rPr>
              <a:t> </a:t>
            </a:r>
            <a:r>
              <a:rPr sz="1000" spc="-5" dirty="0">
                <a:latin typeface="Calibri"/>
                <a:cs typeface="Calibri"/>
              </a:rPr>
              <a:t>US</a:t>
            </a:r>
            <a:r>
              <a:rPr sz="1000" spc="5" dirty="0">
                <a:latin typeface="Calibri"/>
                <a:cs typeface="Calibri"/>
              </a:rPr>
              <a:t> </a:t>
            </a:r>
            <a:r>
              <a:rPr sz="1000" spc="-5" dirty="0">
                <a:latin typeface="Calibri"/>
                <a:cs typeface="Calibri"/>
              </a:rPr>
              <a:t>map</a:t>
            </a:r>
            <a:r>
              <a:rPr sz="1000" dirty="0">
                <a:latin typeface="Calibri"/>
                <a:cs typeface="Calibri"/>
              </a:rPr>
              <a:t> </a:t>
            </a:r>
            <a:r>
              <a:rPr sz="1000" spc="-5" dirty="0">
                <a:latin typeface="Calibri"/>
                <a:cs typeface="Calibri"/>
              </a:rPr>
              <a:t>with</a:t>
            </a:r>
            <a:r>
              <a:rPr sz="1000" spc="-15" dirty="0">
                <a:latin typeface="Calibri"/>
                <a:cs typeface="Calibri"/>
              </a:rPr>
              <a:t> </a:t>
            </a:r>
            <a:r>
              <a:rPr sz="1000" spc="-5" dirty="0">
                <a:latin typeface="Calibri"/>
                <a:cs typeface="Calibri"/>
              </a:rPr>
              <a:t>all</a:t>
            </a:r>
            <a:r>
              <a:rPr sz="1000" spc="-20" dirty="0">
                <a:latin typeface="Calibri"/>
                <a:cs typeface="Calibri"/>
              </a:rPr>
              <a:t> </a:t>
            </a:r>
            <a:r>
              <a:rPr sz="1000" spc="-5" dirty="0">
                <a:latin typeface="Calibri"/>
                <a:cs typeface="Calibri"/>
              </a:rPr>
              <a:t>Launch Sites</a:t>
            </a:r>
            <a:endParaRPr sz="1000" dirty="0">
              <a:latin typeface="Calibri"/>
              <a:cs typeface="Calibri"/>
            </a:endParaRPr>
          </a:p>
        </p:txBody>
      </p:sp>
      <p:sp>
        <p:nvSpPr>
          <p:cNvPr id="20" name="object 20"/>
          <p:cNvSpPr txBox="1"/>
          <p:nvPr/>
        </p:nvSpPr>
        <p:spPr>
          <a:xfrm>
            <a:off x="1844954" y="5417726"/>
            <a:ext cx="1536065" cy="330200"/>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Fig 2 – </a:t>
            </a:r>
            <a:r>
              <a:rPr sz="1000" spc="-10" dirty="0">
                <a:latin typeface="Calibri"/>
                <a:cs typeface="Calibri"/>
              </a:rPr>
              <a:t>VAFB </a:t>
            </a:r>
            <a:r>
              <a:rPr sz="1000" spc="-5" dirty="0">
                <a:latin typeface="Calibri"/>
                <a:cs typeface="Calibri"/>
              </a:rPr>
              <a:t>Launch Site with </a:t>
            </a:r>
            <a:r>
              <a:rPr sz="1000" spc="-215" dirty="0">
                <a:latin typeface="Calibri"/>
                <a:cs typeface="Calibri"/>
              </a:rPr>
              <a:t> </a:t>
            </a:r>
            <a:r>
              <a:rPr sz="1000" spc="-10" dirty="0">
                <a:latin typeface="Calibri"/>
                <a:cs typeface="Calibri"/>
              </a:rPr>
              <a:t>success/failed</a:t>
            </a:r>
            <a:r>
              <a:rPr sz="1000" spc="20" dirty="0">
                <a:latin typeface="Calibri"/>
                <a:cs typeface="Calibri"/>
              </a:rPr>
              <a:t> </a:t>
            </a:r>
            <a:r>
              <a:rPr sz="1000" spc="-5" dirty="0">
                <a:latin typeface="Calibri"/>
                <a:cs typeface="Calibri"/>
              </a:rPr>
              <a:t>markers</a:t>
            </a:r>
            <a:endParaRPr sz="1000" dirty="0">
              <a:latin typeface="Calibri"/>
              <a:cs typeface="Calibri"/>
            </a:endParaRPr>
          </a:p>
        </p:txBody>
      </p:sp>
      <p:sp>
        <p:nvSpPr>
          <p:cNvPr id="21" name="object 21"/>
          <p:cNvSpPr txBox="1"/>
          <p:nvPr/>
        </p:nvSpPr>
        <p:spPr>
          <a:xfrm>
            <a:off x="5036208" y="1637730"/>
            <a:ext cx="6629400" cy="1313821"/>
          </a:xfrm>
          <a:prstGeom prst="rect">
            <a:avLst/>
          </a:prstGeom>
          <a:solidFill>
            <a:srgbClr val="E7E6E6"/>
          </a:solidFill>
        </p:spPr>
        <p:txBody>
          <a:bodyPr vert="horz" wrap="square" lIns="0" tIns="36195" rIns="0" bIns="0" rtlCol="0">
            <a:spAutoFit/>
          </a:bodyPr>
          <a:lstStyle/>
          <a:p>
            <a:pPr marL="264795" indent="-173355">
              <a:lnSpc>
                <a:spcPct val="100000"/>
              </a:lnSpc>
              <a:spcBef>
                <a:spcPts val="285"/>
              </a:spcBef>
              <a:buFont typeface="Arial MT"/>
              <a:buChar char="•"/>
              <a:tabLst>
                <a:tab pos="265430" algn="l"/>
              </a:tabLst>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dirty="0">
                <a:latin typeface="Calibri"/>
                <a:cs typeface="Calibri"/>
              </a:rPr>
              <a:t>is the</a:t>
            </a:r>
            <a:r>
              <a:rPr sz="1200" spc="-20" dirty="0">
                <a:latin typeface="Calibri"/>
                <a:cs typeface="Calibri"/>
              </a:rPr>
              <a:t> </a:t>
            </a:r>
            <a:r>
              <a:rPr sz="1200" dirty="0">
                <a:latin typeface="Calibri"/>
                <a:cs typeface="Calibri"/>
              </a:rPr>
              <a:t>US</a:t>
            </a:r>
            <a:r>
              <a:rPr sz="1200" spc="15" dirty="0">
                <a:latin typeface="Calibri"/>
                <a:cs typeface="Calibri"/>
              </a:rPr>
              <a:t> </a:t>
            </a:r>
            <a:r>
              <a:rPr sz="1200" dirty="0">
                <a:latin typeface="Calibri"/>
                <a:cs typeface="Calibri"/>
              </a:rPr>
              <a:t>map</a:t>
            </a:r>
            <a:r>
              <a:rPr sz="1200" spc="-5" dirty="0">
                <a:latin typeface="Calibri"/>
                <a:cs typeface="Calibri"/>
              </a:rPr>
              <a:t> with </a:t>
            </a:r>
            <a:r>
              <a:rPr sz="1200" dirty="0">
                <a:latin typeface="Calibri"/>
                <a:cs typeface="Calibri"/>
              </a:rPr>
              <a:t>all the</a:t>
            </a:r>
            <a:r>
              <a:rPr sz="1200" spc="-20" dirty="0">
                <a:latin typeface="Calibri"/>
                <a:cs typeface="Calibri"/>
              </a:rPr>
              <a:t> </a:t>
            </a:r>
            <a:r>
              <a:rPr sz="1200" spc="-5" dirty="0">
                <a:latin typeface="Calibri"/>
                <a:cs typeface="Calibri"/>
              </a:rPr>
              <a:t>Launch</a:t>
            </a:r>
            <a:r>
              <a:rPr sz="1200" spc="-30" dirty="0">
                <a:latin typeface="Calibri"/>
                <a:cs typeface="Calibri"/>
              </a:rPr>
              <a:t> </a:t>
            </a:r>
            <a:r>
              <a:rPr sz="1200" spc="-5" dirty="0">
                <a:latin typeface="Calibri"/>
                <a:cs typeface="Calibri"/>
              </a:rPr>
              <a:t>Sites.</a:t>
            </a:r>
            <a:r>
              <a:rPr sz="1200" dirty="0">
                <a:latin typeface="Calibri"/>
                <a:cs typeface="Calibri"/>
              </a:rPr>
              <a:t> The</a:t>
            </a:r>
            <a:r>
              <a:rPr sz="1200" spc="-10" dirty="0">
                <a:latin typeface="Calibri"/>
                <a:cs typeface="Calibri"/>
              </a:rPr>
              <a:t> </a:t>
            </a:r>
            <a:r>
              <a:rPr sz="1200" spc="-5" dirty="0">
                <a:latin typeface="Calibri"/>
                <a:cs typeface="Calibri"/>
              </a:rPr>
              <a:t>numbers</a:t>
            </a:r>
            <a:r>
              <a:rPr sz="1200" spc="-25" dirty="0">
                <a:latin typeface="Calibri"/>
                <a:cs typeface="Calibri"/>
              </a:rPr>
              <a:t> </a:t>
            </a:r>
            <a:r>
              <a:rPr sz="1200" spc="-5" dirty="0">
                <a:latin typeface="Calibri"/>
                <a:cs typeface="Calibri"/>
              </a:rPr>
              <a:t>on</a:t>
            </a:r>
            <a:r>
              <a:rPr sz="1200" dirty="0">
                <a:latin typeface="Calibri"/>
                <a:cs typeface="Calibri"/>
              </a:rPr>
              <a:t> </a:t>
            </a:r>
            <a:r>
              <a:rPr sz="1200" spc="-5" dirty="0">
                <a:latin typeface="Calibri"/>
                <a:cs typeface="Calibri"/>
              </a:rPr>
              <a:t>each site</a:t>
            </a:r>
            <a:r>
              <a:rPr sz="1200" spc="5" dirty="0">
                <a:latin typeface="Calibri"/>
                <a:cs typeface="Calibri"/>
              </a:rPr>
              <a:t> </a:t>
            </a:r>
            <a:r>
              <a:rPr sz="1200" dirty="0">
                <a:latin typeface="Calibri"/>
                <a:cs typeface="Calibri"/>
              </a:rPr>
              <a:t>depict</a:t>
            </a:r>
          </a:p>
          <a:p>
            <a:pPr marL="264795">
              <a:lnSpc>
                <a:spcPct val="100000"/>
              </a:lnSpc>
            </a:pPr>
            <a:r>
              <a:rPr sz="1200" dirty="0">
                <a:latin typeface="Calibri"/>
                <a:cs typeface="Calibri"/>
              </a:rPr>
              <a:t>the</a:t>
            </a:r>
            <a:r>
              <a:rPr sz="1200" spc="-25" dirty="0">
                <a:latin typeface="Calibri"/>
                <a:cs typeface="Calibri"/>
              </a:rPr>
              <a:t> </a:t>
            </a:r>
            <a:r>
              <a:rPr sz="1200" spc="-5" dirty="0">
                <a:latin typeface="Calibri"/>
                <a:cs typeface="Calibri"/>
              </a:rPr>
              <a:t>total</a:t>
            </a:r>
            <a:r>
              <a:rPr sz="1200" spc="-15" dirty="0">
                <a:latin typeface="Calibri"/>
                <a:cs typeface="Calibri"/>
              </a:rPr>
              <a:t> </a:t>
            </a:r>
            <a:r>
              <a:rPr sz="1200" dirty="0">
                <a:latin typeface="Calibri"/>
                <a:cs typeface="Calibri"/>
              </a:rPr>
              <a:t>number</a:t>
            </a:r>
            <a:r>
              <a:rPr sz="1200" spc="-50" dirty="0">
                <a:latin typeface="Calibri"/>
                <a:cs typeface="Calibri"/>
              </a:rPr>
              <a:t> </a:t>
            </a:r>
            <a:r>
              <a:rPr sz="1200" spc="-5" dirty="0">
                <a:latin typeface="Calibri"/>
                <a:cs typeface="Calibri"/>
              </a:rPr>
              <a:t>of</a:t>
            </a:r>
            <a:r>
              <a:rPr sz="1200" spc="10" dirty="0">
                <a:latin typeface="Calibri"/>
                <a:cs typeface="Calibri"/>
              </a:rPr>
              <a:t> </a:t>
            </a:r>
            <a:r>
              <a:rPr sz="1200" spc="-5" dirty="0">
                <a:latin typeface="Calibri"/>
                <a:cs typeface="Calibri"/>
              </a:rPr>
              <a:t>successful</a:t>
            </a:r>
            <a:r>
              <a:rPr sz="1200" dirty="0">
                <a:latin typeface="Calibri"/>
                <a:cs typeface="Calibri"/>
              </a:rPr>
              <a:t> and</a:t>
            </a:r>
            <a:r>
              <a:rPr sz="1200" spc="-25" dirty="0">
                <a:latin typeface="Calibri"/>
                <a:cs typeface="Calibri"/>
              </a:rPr>
              <a:t> </a:t>
            </a:r>
            <a:r>
              <a:rPr sz="1200" spc="-5" dirty="0">
                <a:latin typeface="Calibri"/>
                <a:cs typeface="Calibri"/>
              </a:rPr>
              <a:t>failed</a:t>
            </a:r>
            <a:r>
              <a:rPr sz="1200" spc="-15" dirty="0">
                <a:latin typeface="Calibri"/>
                <a:cs typeface="Calibri"/>
              </a:rPr>
              <a:t> </a:t>
            </a:r>
            <a:r>
              <a:rPr sz="1200" dirty="0">
                <a:latin typeface="Calibri"/>
                <a:cs typeface="Calibri"/>
              </a:rPr>
              <a:t>launches</a:t>
            </a:r>
          </a:p>
          <a:p>
            <a:pPr>
              <a:lnSpc>
                <a:spcPct val="100000"/>
              </a:lnSpc>
              <a:spcBef>
                <a:spcPts val="35"/>
              </a:spcBef>
            </a:pPr>
            <a:endParaRPr sz="1150" dirty="0">
              <a:latin typeface="Calibri"/>
              <a:cs typeface="Calibri"/>
            </a:endParaRPr>
          </a:p>
          <a:p>
            <a:pPr marL="264795" marR="359410" indent="-172720">
              <a:lnSpc>
                <a:spcPct val="100000"/>
              </a:lnSpc>
              <a:spcBef>
                <a:spcPts val="5"/>
              </a:spcBef>
              <a:buFont typeface="Arial MT"/>
              <a:buChar char="•"/>
              <a:tabLst>
                <a:tab pos="265430" algn="l"/>
              </a:tabLst>
            </a:pPr>
            <a:r>
              <a:rPr sz="1200" spc="-5" dirty="0">
                <a:latin typeface="Calibri"/>
                <a:cs typeface="Calibri"/>
              </a:rPr>
              <a:t>Figure</a:t>
            </a:r>
            <a:r>
              <a:rPr sz="1200" spc="-20" dirty="0">
                <a:latin typeface="Calibri"/>
                <a:cs typeface="Calibri"/>
              </a:rPr>
              <a:t> </a:t>
            </a:r>
            <a:r>
              <a:rPr sz="1200" dirty="0">
                <a:latin typeface="Calibri"/>
                <a:cs typeface="Calibri"/>
              </a:rPr>
              <a:t>2,</a:t>
            </a:r>
            <a:r>
              <a:rPr sz="1200" spc="5" dirty="0">
                <a:latin typeface="Calibri"/>
                <a:cs typeface="Calibri"/>
              </a:rPr>
              <a:t> </a:t>
            </a:r>
            <a:r>
              <a:rPr sz="1200" dirty="0">
                <a:latin typeface="Calibri"/>
                <a:cs typeface="Calibri"/>
              </a:rPr>
              <a:t>3,</a:t>
            </a:r>
            <a:r>
              <a:rPr sz="1200" spc="5" dirty="0">
                <a:latin typeface="Calibri"/>
                <a:cs typeface="Calibri"/>
              </a:rPr>
              <a:t> </a:t>
            </a:r>
            <a:r>
              <a:rPr sz="1200" dirty="0">
                <a:latin typeface="Calibri"/>
                <a:cs typeface="Calibri"/>
              </a:rPr>
              <a:t>4,</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5 </a:t>
            </a:r>
            <a:r>
              <a:rPr sz="1200" spc="-5" dirty="0">
                <a:latin typeface="Calibri"/>
                <a:cs typeface="Calibri"/>
              </a:rPr>
              <a:t>zoom</a:t>
            </a:r>
            <a:r>
              <a:rPr sz="1200" spc="5" dirty="0">
                <a:latin typeface="Calibri"/>
                <a:cs typeface="Calibri"/>
              </a:rPr>
              <a:t> </a:t>
            </a:r>
            <a:r>
              <a:rPr sz="1200" dirty="0">
                <a:latin typeface="Calibri"/>
                <a:cs typeface="Calibri"/>
              </a:rPr>
              <a:t>in</a:t>
            </a:r>
            <a:r>
              <a:rPr sz="1200" spc="-5" dirty="0">
                <a:latin typeface="Calibri"/>
                <a:cs typeface="Calibri"/>
              </a:rPr>
              <a:t> to</a:t>
            </a:r>
            <a:r>
              <a:rPr sz="1200" spc="5" dirty="0">
                <a:latin typeface="Calibri"/>
                <a:cs typeface="Calibri"/>
              </a:rPr>
              <a:t> </a:t>
            </a:r>
            <a:r>
              <a:rPr sz="1200" spc="-5" dirty="0">
                <a:latin typeface="Calibri"/>
                <a:cs typeface="Calibri"/>
              </a:rPr>
              <a:t>each site</a:t>
            </a:r>
            <a:r>
              <a:rPr sz="1200" spc="10"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displays </a:t>
            </a:r>
            <a:r>
              <a:rPr sz="1200" dirty="0">
                <a:latin typeface="Calibri"/>
                <a:cs typeface="Calibri"/>
              </a:rPr>
              <a:t>the</a:t>
            </a:r>
            <a:r>
              <a:rPr sz="1200" spc="-20" dirty="0">
                <a:latin typeface="Calibri"/>
                <a:cs typeface="Calibri"/>
              </a:rPr>
              <a:t> </a:t>
            </a:r>
            <a:r>
              <a:rPr sz="1200" spc="-5" dirty="0">
                <a:latin typeface="Calibri"/>
                <a:cs typeface="Calibri"/>
              </a:rPr>
              <a:t>success/fail</a:t>
            </a:r>
            <a:r>
              <a:rPr sz="1200" spc="15" dirty="0">
                <a:latin typeface="Calibri"/>
                <a:cs typeface="Calibri"/>
              </a:rPr>
              <a:t> </a:t>
            </a:r>
            <a:r>
              <a:rPr sz="1200" spc="-10" dirty="0">
                <a:latin typeface="Calibri"/>
                <a:cs typeface="Calibri"/>
              </a:rPr>
              <a:t>markers </a:t>
            </a:r>
            <a:r>
              <a:rPr sz="1200" spc="-254" dirty="0">
                <a:latin typeface="Calibri"/>
                <a:cs typeface="Calibri"/>
              </a:rPr>
              <a:t> </a:t>
            </a:r>
            <a:r>
              <a:rPr sz="1200" spc="-5" dirty="0">
                <a:latin typeface="Calibri"/>
                <a:cs typeface="Calibri"/>
              </a:rPr>
              <a:t>with</a:t>
            </a:r>
            <a:r>
              <a:rPr sz="1200" spc="-10" dirty="0">
                <a:latin typeface="Calibri"/>
                <a:cs typeface="Calibri"/>
              </a:rPr>
              <a:t> </a:t>
            </a:r>
            <a:r>
              <a:rPr sz="1200" spc="-5" dirty="0">
                <a:latin typeface="Calibri"/>
                <a:cs typeface="Calibri"/>
              </a:rPr>
              <a:t>green</a:t>
            </a:r>
            <a:r>
              <a:rPr sz="1200" spc="-15" dirty="0">
                <a:latin typeface="Calibri"/>
                <a:cs typeface="Calibri"/>
              </a:rPr>
              <a:t> </a:t>
            </a:r>
            <a:r>
              <a:rPr sz="1200" dirty="0">
                <a:latin typeface="Calibri"/>
                <a:cs typeface="Calibri"/>
              </a:rPr>
              <a:t>as </a:t>
            </a:r>
            <a:r>
              <a:rPr sz="1200" spc="-5" dirty="0">
                <a:latin typeface="Calibri"/>
                <a:cs typeface="Calibri"/>
              </a:rPr>
              <a:t>success</a:t>
            </a:r>
            <a:r>
              <a:rPr sz="1200" spc="4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red</a:t>
            </a:r>
            <a:r>
              <a:rPr sz="1200" spc="-15" dirty="0">
                <a:latin typeface="Calibri"/>
                <a:cs typeface="Calibri"/>
              </a:rPr>
              <a:t> </a:t>
            </a:r>
            <a:r>
              <a:rPr sz="1200" dirty="0">
                <a:latin typeface="Calibri"/>
                <a:cs typeface="Calibri"/>
              </a:rPr>
              <a:t>as</a:t>
            </a:r>
            <a:r>
              <a:rPr sz="1200" spc="10" dirty="0">
                <a:latin typeface="Calibri"/>
                <a:cs typeface="Calibri"/>
              </a:rPr>
              <a:t> </a:t>
            </a:r>
            <a:r>
              <a:rPr sz="1200" spc="-5" dirty="0">
                <a:latin typeface="Calibri"/>
                <a:cs typeface="Calibri"/>
              </a:rPr>
              <a:t>failed</a:t>
            </a:r>
            <a:endParaRPr sz="1200" dirty="0">
              <a:latin typeface="Calibri"/>
              <a:cs typeface="Calibri"/>
            </a:endParaRPr>
          </a:p>
          <a:p>
            <a:pPr>
              <a:lnSpc>
                <a:spcPct val="100000"/>
              </a:lnSpc>
              <a:spcBef>
                <a:spcPts val="35"/>
              </a:spcBef>
              <a:buFont typeface="Arial MT"/>
              <a:buChar char="•"/>
            </a:pPr>
            <a:endParaRPr sz="1150" dirty="0">
              <a:latin typeface="Calibri"/>
              <a:cs typeface="Calibri"/>
            </a:endParaRPr>
          </a:p>
          <a:p>
            <a:pPr marL="264795" marR="247015" indent="-172720">
              <a:lnSpc>
                <a:spcPct val="100000"/>
              </a:lnSpc>
              <a:buFont typeface="Arial MT"/>
              <a:buChar char="•"/>
              <a:tabLst>
                <a:tab pos="265430" algn="l"/>
              </a:tabLst>
            </a:pPr>
            <a:r>
              <a:rPr sz="1200" spc="-10" dirty="0">
                <a:latin typeface="Calibri"/>
                <a:cs typeface="Calibri"/>
              </a:rPr>
              <a:t>By </a:t>
            </a:r>
            <a:r>
              <a:rPr sz="1200" spc="-5" dirty="0">
                <a:latin typeface="Calibri"/>
                <a:cs typeface="Calibri"/>
              </a:rPr>
              <a:t>looking </a:t>
            </a:r>
            <a:r>
              <a:rPr sz="1200" spc="-10" dirty="0">
                <a:latin typeface="Calibri"/>
                <a:cs typeface="Calibri"/>
              </a:rPr>
              <a:t>at </a:t>
            </a:r>
            <a:r>
              <a:rPr sz="1200" spc="-5" dirty="0">
                <a:latin typeface="Calibri"/>
                <a:cs typeface="Calibri"/>
              </a:rPr>
              <a:t>each site </a:t>
            </a:r>
            <a:r>
              <a:rPr sz="1200" dirty="0">
                <a:latin typeface="Calibri"/>
                <a:cs typeface="Calibri"/>
              </a:rPr>
              <a:t>map, </a:t>
            </a:r>
            <a:r>
              <a:rPr sz="1200" spc="-10" dirty="0">
                <a:latin typeface="Calibri"/>
                <a:cs typeface="Calibri"/>
              </a:rPr>
              <a:t>KSC </a:t>
            </a:r>
            <a:r>
              <a:rPr sz="1200" spc="-5" dirty="0">
                <a:latin typeface="Calibri"/>
                <a:cs typeface="Calibri"/>
              </a:rPr>
              <a:t>LC-39A Launch Site </a:t>
            </a:r>
            <a:r>
              <a:rPr sz="1200" dirty="0">
                <a:latin typeface="Calibri"/>
                <a:cs typeface="Calibri"/>
              </a:rPr>
              <a:t>has the </a:t>
            </a:r>
            <a:r>
              <a:rPr sz="1200" spc="-10" dirty="0">
                <a:latin typeface="Calibri"/>
                <a:cs typeface="Calibri"/>
              </a:rPr>
              <a:t>greatest </a:t>
            </a:r>
            <a:r>
              <a:rPr sz="1200" dirty="0">
                <a:latin typeface="Calibri"/>
                <a:cs typeface="Calibri"/>
              </a:rPr>
              <a:t>number </a:t>
            </a:r>
            <a:r>
              <a:rPr sz="1200" spc="-5" dirty="0">
                <a:latin typeface="Calibri"/>
                <a:cs typeface="Calibri"/>
              </a:rPr>
              <a:t>of </a:t>
            </a:r>
            <a:r>
              <a:rPr sz="1200" spc="-260" dirty="0">
                <a:latin typeface="Calibri"/>
                <a:cs typeface="Calibri"/>
              </a:rPr>
              <a:t> </a:t>
            </a:r>
            <a:r>
              <a:rPr sz="1200" spc="-5" dirty="0">
                <a:latin typeface="Calibri"/>
                <a:cs typeface="Calibri"/>
              </a:rPr>
              <a:t>successful</a:t>
            </a:r>
            <a:r>
              <a:rPr sz="1200" dirty="0">
                <a:latin typeface="Calibri"/>
                <a:cs typeface="Calibri"/>
              </a:rPr>
              <a:t> launches</a:t>
            </a:r>
          </a:p>
        </p:txBody>
      </p:sp>
      <p:sp>
        <p:nvSpPr>
          <p:cNvPr id="22" name="object 22"/>
          <p:cNvSpPr txBox="1"/>
          <p:nvPr/>
        </p:nvSpPr>
        <p:spPr>
          <a:xfrm>
            <a:off x="4430515"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3</a:t>
            </a:r>
            <a:r>
              <a:rPr sz="1000" spc="-10" dirty="0">
                <a:latin typeface="Calibri"/>
                <a:cs typeface="Calibri"/>
              </a:rPr>
              <a:t> </a:t>
            </a:r>
            <a:r>
              <a:rPr sz="1000" spc="-5" dirty="0">
                <a:latin typeface="Calibri"/>
                <a:cs typeface="Calibri"/>
              </a:rPr>
              <a:t>–</a:t>
            </a:r>
            <a:r>
              <a:rPr sz="1000" spc="-15" dirty="0">
                <a:latin typeface="Calibri"/>
                <a:cs typeface="Calibri"/>
              </a:rPr>
              <a:t> </a:t>
            </a:r>
            <a:r>
              <a:rPr sz="1000" spc="-5" dirty="0">
                <a:latin typeface="Calibri"/>
                <a:cs typeface="Calibri"/>
              </a:rPr>
              <a:t>KSC</a:t>
            </a:r>
            <a:r>
              <a:rPr sz="1000" spc="5" dirty="0">
                <a:latin typeface="Calibri"/>
                <a:cs typeface="Calibri"/>
              </a:rPr>
              <a:t> </a:t>
            </a:r>
            <a:r>
              <a:rPr sz="1000" spc="-10" dirty="0">
                <a:latin typeface="Calibri"/>
                <a:cs typeface="Calibri"/>
              </a:rPr>
              <a:t>LC-39A</a:t>
            </a:r>
            <a:endParaRPr sz="1000" dirty="0">
              <a:latin typeface="Calibri"/>
              <a:cs typeface="Calibri"/>
            </a:endParaRPr>
          </a:p>
          <a:p>
            <a:pPr marL="12700">
              <a:lnSpc>
                <a:spcPct val="100000"/>
              </a:lnSpc>
              <a:spcBef>
                <a:spcPts val="5"/>
              </a:spcBef>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3" name="object 23"/>
          <p:cNvSpPr txBox="1"/>
          <p:nvPr/>
        </p:nvSpPr>
        <p:spPr>
          <a:xfrm>
            <a:off x="6778651" y="5475753"/>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4</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4" name="object 24"/>
          <p:cNvSpPr txBox="1"/>
          <p:nvPr/>
        </p:nvSpPr>
        <p:spPr>
          <a:xfrm>
            <a:off x="9042901"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5</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a:spLocks noGrp="1"/>
          </p:cNvSpPr>
          <p:nvPr>
            <p:ph type="title"/>
          </p:nvPr>
        </p:nvSpPr>
        <p:spPr>
          <a:xfrm>
            <a:off x="848969" y="480136"/>
            <a:ext cx="9617710" cy="497840"/>
          </a:xfrm>
          <a:prstGeom prst="rect">
            <a:avLst/>
          </a:prstGeom>
        </p:spPr>
        <p:txBody>
          <a:bodyPr vert="horz" wrap="square" lIns="0" tIns="12065" rIns="0" bIns="0" rtlCol="0">
            <a:spAutoFit/>
          </a:bodyPr>
          <a:lstStyle/>
          <a:p>
            <a:pPr marL="12700">
              <a:lnSpc>
                <a:spcPct val="100000"/>
              </a:lnSpc>
              <a:spcBef>
                <a:spcPts val="95"/>
              </a:spcBef>
            </a:pPr>
            <a:r>
              <a:rPr sz="3100" spc="-215" dirty="0"/>
              <a:t>SpaceX</a:t>
            </a:r>
            <a:r>
              <a:rPr sz="3100" spc="140" dirty="0"/>
              <a:t> </a:t>
            </a:r>
            <a:r>
              <a:rPr sz="3100" spc="-85" dirty="0"/>
              <a:t>Falcon9</a:t>
            </a:r>
            <a:r>
              <a:rPr sz="3100" spc="155" dirty="0"/>
              <a:t> </a:t>
            </a:r>
            <a:r>
              <a:rPr sz="3100" spc="640" dirty="0"/>
              <a:t>–</a:t>
            </a:r>
            <a:r>
              <a:rPr sz="3100" spc="120" dirty="0"/>
              <a:t> </a:t>
            </a:r>
            <a:r>
              <a:rPr sz="3100" spc="-135" dirty="0"/>
              <a:t>Launch</a:t>
            </a:r>
            <a:r>
              <a:rPr sz="3100" spc="125" dirty="0"/>
              <a:t> </a:t>
            </a:r>
            <a:r>
              <a:rPr sz="3100" spc="-110" dirty="0"/>
              <a:t>Site</a:t>
            </a:r>
            <a:r>
              <a:rPr sz="3100" spc="130" dirty="0"/>
              <a:t> </a:t>
            </a:r>
            <a:r>
              <a:rPr sz="3100" spc="60" dirty="0"/>
              <a:t>to</a:t>
            </a:r>
            <a:r>
              <a:rPr sz="3100" spc="105" dirty="0"/>
              <a:t> </a:t>
            </a:r>
            <a:r>
              <a:rPr sz="3100" spc="-25" dirty="0"/>
              <a:t>proximity</a:t>
            </a:r>
            <a:r>
              <a:rPr sz="3100" spc="145" dirty="0"/>
              <a:t> </a:t>
            </a:r>
            <a:r>
              <a:rPr sz="3100" spc="-100" dirty="0"/>
              <a:t>Distance</a:t>
            </a:r>
            <a:r>
              <a:rPr sz="3100" spc="155" dirty="0"/>
              <a:t> </a:t>
            </a:r>
            <a:r>
              <a:rPr sz="3100" spc="-125" dirty="0"/>
              <a:t>Map</a:t>
            </a:r>
            <a:endParaRPr sz="3100"/>
          </a:p>
        </p:txBody>
      </p:sp>
      <p:grpSp>
        <p:nvGrpSpPr>
          <p:cNvPr id="4" name="object 4"/>
          <p:cNvGrpSpPr/>
          <p:nvPr/>
        </p:nvGrpSpPr>
        <p:grpSpPr>
          <a:xfrm>
            <a:off x="1042035" y="1484473"/>
            <a:ext cx="3199321" cy="4078127"/>
            <a:chOff x="790575" y="1749107"/>
            <a:chExt cx="4765040" cy="4687570"/>
          </a:xfrm>
        </p:grpSpPr>
        <p:pic>
          <p:nvPicPr>
            <p:cNvPr id="5" name="object 5"/>
            <p:cNvPicPr/>
            <p:nvPr/>
          </p:nvPicPr>
          <p:blipFill>
            <a:blip r:embed="rId2" cstate="print"/>
            <a:stretch>
              <a:fillRect/>
            </a:stretch>
          </p:blipFill>
          <p:spPr>
            <a:xfrm>
              <a:off x="800100" y="1758696"/>
              <a:ext cx="4745736" cy="2112264"/>
            </a:xfrm>
            <a:prstGeom prst="rect">
              <a:avLst/>
            </a:prstGeom>
          </p:spPr>
        </p:pic>
        <p:sp>
          <p:nvSpPr>
            <p:cNvPr id="6" name="object 6"/>
            <p:cNvSpPr/>
            <p:nvPr/>
          </p:nvSpPr>
          <p:spPr>
            <a:xfrm>
              <a:off x="795337" y="1753870"/>
              <a:ext cx="4755515" cy="2122170"/>
            </a:xfrm>
            <a:custGeom>
              <a:avLst/>
              <a:gdLst/>
              <a:ahLst/>
              <a:cxnLst/>
              <a:rect l="l" t="t" r="r" b="b"/>
              <a:pathLst>
                <a:path w="4755515" h="2122170">
                  <a:moveTo>
                    <a:pt x="0" y="2121788"/>
                  </a:moveTo>
                  <a:lnTo>
                    <a:pt x="4755261" y="2121788"/>
                  </a:lnTo>
                  <a:lnTo>
                    <a:pt x="4755261" y="0"/>
                  </a:lnTo>
                  <a:lnTo>
                    <a:pt x="0" y="0"/>
                  </a:lnTo>
                  <a:lnTo>
                    <a:pt x="0" y="2121788"/>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00100" y="4315968"/>
              <a:ext cx="3142488" cy="2110740"/>
            </a:xfrm>
            <a:prstGeom prst="rect">
              <a:avLst/>
            </a:prstGeom>
          </p:spPr>
        </p:pic>
        <p:sp>
          <p:nvSpPr>
            <p:cNvPr id="8" name="object 8"/>
            <p:cNvSpPr/>
            <p:nvPr/>
          </p:nvSpPr>
          <p:spPr>
            <a:xfrm>
              <a:off x="795337" y="4311205"/>
              <a:ext cx="3152140" cy="2120265"/>
            </a:xfrm>
            <a:custGeom>
              <a:avLst/>
              <a:gdLst/>
              <a:ahLst/>
              <a:cxnLst/>
              <a:rect l="l" t="t" r="r" b="b"/>
              <a:pathLst>
                <a:path w="3152140" h="2120265">
                  <a:moveTo>
                    <a:pt x="0" y="2120264"/>
                  </a:moveTo>
                  <a:lnTo>
                    <a:pt x="3152013" y="2120264"/>
                  </a:lnTo>
                  <a:lnTo>
                    <a:pt x="3152013" y="0"/>
                  </a:lnTo>
                  <a:lnTo>
                    <a:pt x="0" y="0"/>
                  </a:lnTo>
                  <a:lnTo>
                    <a:pt x="0" y="2120264"/>
                  </a:lnTo>
                  <a:close/>
                </a:path>
              </a:pathLst>
            </a:custGeom>
            <a:ln w="9525">
              <a:solidFill>
                <a:srgbClr val="44536A"/>
              </a:solidFill>
            </a:ln>
          </p:spPr>
          <p:txBody>
            <a:bodyPr wrap="square" lIns="0" tIns="0" rIns="0" bIns="0" rtlCol="0"/>
            <a:lstStyle/>
            <a:p>
              <a:endParaRPr/>
            </a:p>
          </p:txBody>
        </p:sp>
        <p:sp>
          <p:nvSpPr>
            <p:cNvPr id="9" name="object 9"/>
            <p:cNvSpPr/>
            <p:nvPr/>
          </p:nvSpPr>
          <p:spPr>
            <a:xfrm>
              <a:off x="1526031" y="3440684"/>
              <a:ext cx="384810" cy="1301750"/>
            </a:xfrm>
            <a:custGeom>
              <a:avLst/>
              <a:gdLst/>
              <a:ahLst/>
              <a:cxnLst/>
              <a:rect l="l" t="t" r="r" b="b"/>
              <a:pathLst>
                <a:path w="384810" h="1301750">
                  <a:moveTo>
                    <a:pt x="57277" y="0"/>
                  </a:moveTo>
                  <a:lnTo>
                    <a:pt x="0" y="13842"/>
                  </a:lnTo>
                  <a:lnTo>
                    <a:pt x="298450" y="1250949"/>
                  </a:lnTo>
                  <a:lnTo>
                    <a:pt x="269748" y="1257808"/>
                  </a:lnTo>
                  <a:lnTo>
                    <a:pt x="340994" y="1301368"/>
                  </a:lnTo>
                  <a:lnTo>
                    <a:pt x="384429" y="1230121"/>
                  </a:lnTo>
                  <a:lnTo>
                    <a:pt x="355726" y="1237107"/>
                  </a:lnTo>
                  <a:lnTo>
                    <a:pt x="57277" y="0"/>
                  </a:lnTo>
                  <a:close/>
                </a:path>
              </a:pathLst>
            </a:custGeom>
            <a:solidFill>
              <a:srgbClr val="000000"/>
            </a:solidFill>
          </p:spPr>
          <p:txBody>
            <a:bodyPr wrap="square" lIns="0" tIns="0" rIns="0" bIns="0" rtlCol="0"/>
            <a:lstStyle/>
            <a:p>
              <a:endParaRPr/>
            </a:p>
          </p:txBody>
        </p:sp>
        <p:sp>
          <p:nvSpPr>
            <p:cNvPr id="10" name="object 10"/>
            <p:cNvSpPr/>
            <p:nvPr/>
          </p:nvSpPr>
          <p:spPr>
            <a:xfrm>
              <a:off x="1526031" y="3440684"/>
              <a:ext cx="384810" cy="1301750"/>
            </a:xfrm>
            <a:custGeom>
              <a:avLst/>
              <a:gdLst/>
              <a:ahLst/>
              <a:cxnLst/>
              <a:rect l="l" t="t" r="r" b="b"/>
              <a:pathLst>
                <a:path w="384810" h="1301750">
                  <a:moveTo>
                    <a:pt x="269748" y="1257808"/>
                  </a:moveTo>
                  <a:lnTo>
                    <a:pt x="298450" y="1250949"/>
                  </a:lnTo>
                  <a:lnTo>
                    <a:pt x="0" y="13842"/>
                  </a:lnTo>
                  <a:lnTo>
                    <a:pt x="57277" y="0"/>
                  </a:lnTo>
                  <a:lnTo>
                    <a:pt x="355726" y="1237107"/>
                  </a:lnTo>
                  <a:lnTo>
                    <a:pt x="384429" y="1230121"/>
                  </a:lnTo>
                  <a:lnTo>
                    <a:pt x="340994" y="1301368"/>
                  </a:lnTo>
                  <a:lnTo>
                    <a:pt x="269748" y="1257808"/>
                  </a:lnTo>
                  <a:close/>
                </a:path>
              </a:pathLst>
            </a:custGeom>
            <a:ln w="12700">
              <a:solidFill>
                <a:srgbClr val="2E528F"/>
              </a:solidFill>
            </a:ln>
          </p:spPr>
          <p:txBody>
            <a:bodyPr wrap="square" lIns="0" tIns="0" rIns="0" bIns="0" rtlCol="0"/>
            <a:lstStyle/>
            <a:p>
              <a:endParaRPr/>
            </a:p>
          </p:txBody>
        </p:sp>
      </p:grpSp>
      <p:sp>
        <p:nvSpPr>
          <p:cNvPr id="11" name="object 11"/>
          <p:cNvSpPr txBox="1"/>
          <p:nvPr/>
        </p:nvSpPr>
        <p:spPr>
          <a:xfrm>
            <a:off x="4424680" y="2116363"/>
            <a:ext cx="6730365" cy="590546"/>
          </a:xfrm>
          <a:prstGeom prst="rect">
            <a:avLst/>
          </a:prstGeom>
          <a:solidFill>
            <a:srgbClr val="E7E6E6"/>
          </a:solidFill>
        </p:spPr>
        <p:txBody>
          <a:bodyPr vert="horz" wrap="square" lIns="0" tIns="36195" rIns="0" bIns="0" rtlCol="0">
            <a:spAutoFit/>
          </a:bodyPr>
          <a:lstStyle/>
          <a:p>
            <a:pPr marL="92075" marR="172720">
              <a:lnSpc>
                <a:spcPct val="100000"/>
              </a:lnSpc>
              <a:spcBef>
                <a:spcPts val="285"/>
              </a:spcBef>
            </a:pPr>
            <a:r>
              <a:rPr sz="1200" spc="-5" dirty="0">
                <a:latin typeface="Calibri"/>
                <a:cs typeface="Calibri"/>
              </a:rPr>
              <a:t>Figure </a:t>
            </a:r>
            <a:r>
              <a:rPr sz="1200" dirty="0">
                <a:latin typeface="Calibri"/>
                <a:cs typeface="Calibri"/>
              </a:rPr>
              <a:t>1 </a:t>
            </a:r>
            <a:r>
              <a:rPr sz="1200" spc="-10" dirty="0">
                <a:latin typeface="Calibri"/>
                <a:cs typeface="Calibri"/>
              </a:rPr>
              <a:t>displays </a:t>
            </a:r>
            <a:r>
              <a:rPr sz="1200" dirty="0">
                <a:latin typeface="Calibri"/>
                <a:cs typeface="Calibri"/>
              </a:rPr>
              <a:t>all the </a:t>
            </a:r>
            <a:r>
              <a:rPr sz="1200" spc="-10" dirty="0">
                <a:latin typeface="Calibri"/>
                <a:cs typeface="Calibri"/>
              </a:rPr>
              <a:t>proximity </a:t>
            </a:r>
            <a:r>
              <a:rPr sz="1200" spc="-5" dirty="0">
                <a:latin typeface="Calibri"/>
                <a:cs typeface="Calibri"/>
              </a:rPr>
              <a:t>sites </a:t>
            </a:r>
            <a:r>
              <a:rPr sz="1200" spc="-10" dirty="0">
                <a:latin typeface="Calibri"/>
                <a:cs typeface="Calibri"/>
              </a:rPr>
              <a:t>marked </a:t>
            </a:r>
            <a:r>
              <a:rPr sz="1200" spc="-5" dirty="0">
                <a:latin typeface="Calibri"/>
                <a:cs typeface="Calibri"/>
              </a:rPr>
              <a:t>on </a:t>
            </a:r>
            <a:r>
              <a:rPr sz="1200" dirty="0">
                <a:latin typeface="Calibri"/>
                <a:cs typeface="Calibri"/>
              </a:rPr>
              <a:t>the map </a:t>
            </a:r>
            <a:r>
              <a:rPr sz="1200" spc="-10" dirty="0">
                <a:latin typeface="Calibri"/>
                <a:cs typeface="Calibri"/>
              </a:rPr>
              <a:t>for </a:t>
            </a:r>
            <a:r>
              <a:rPr sz="1200" spc="-5" dirty="0">
                <a:latin typeface="Calibri"/>
                <a:cs typeface="Calibri"/>
              </a:rPr>
              <a:t>Launch Site </a:t>
            </a:r>
            <a:r>
              <a:rPr sz="1200" dirty="0">
                <a:latin typeface="Calibri"/>
                <a:cs typeface="Calibri"/>
              </a:rPr>
              <a:t> </a:t>
            </a:r>
            <a:r>
              <a:rPr sz="1200" spc="-15" dirty="0">
                <a:latin typeface="Calibri"/>
                <a:cs typeface="Calibri"/>
              </a:rPr>
              <a:t>VAFB</a:t>
            </a:r>
            <a:r>
              <a:rPr sz="1200" dirty="0">
                <a:latin typeface="Calibri"/>
                <a:cs typeface="Calibri"/>
              </a:rPr>
              <a:t> </a:t>
            </a:r>
            <a:r>
              <a:rPr sz="1200" spc="-5" dirty="0">
                <a:latin typeface="Calibri"/>
                <a:cs typeface="Calibri"/>
              </a:rPr>
              <a:t>SLC-4E.</a:t>
            </a:r>
            <a:r>
              <a:rPr sz="1200" spc="-20" dirty="0">
                <a:latin typeface="Calibri"/>
                <a:cs typeface="Calibri"/>
              </a:rPr>
              <a:t> </a:t>
            </a:r>
            <a:r>
              <a:rPr sz="1200" dirty="0">
                <a:latin typeface="Calibri"/>
                <a:cs typeface="Calibri"/>
              </a:rPr>
              <a:t>City</a:t>
            </a:r>
            <a:r>
              <a:rPr sz="1200" spc="5" dirty="0">
                <a:latin typeface="Calibri"/>
                <a:cs typeface="Calibri"/>
              </a:rPr>
              <a:t> </a:t>
            </a:r>
            <a:r>
              <a:rPr sz="1200" spc="-5" dirty="0">
                <a:latin typeface="Calibri"/>
                <a:cs typeface="Calibri"/>
              </a:rPr>
              <a:t>Lompoc</a:t>
            </a:r>
            <a:r>
              <a:rPr sz="1200" spc="-10" dirty="0">
                <a:latin typeface="Calibri"/>
                <a:cs typeface="Calibri"/>
              </a:rPr>
              <a:t> </a:t>
            </a:r>
            <a:r>
              <a:rPr sz="1200" dirty="0">
                <a:latin typeface="Calibri"/>
                <a:cs typeface="Calibri"/>
              </a:rPr>
              <a:t>is</a:t>
            </a:r>
            <a:r>
              <a:rPr sz="1200" spc="20" dirty="0">
                <a:latin typeface="Calibri"/>
                <a:cs typeface="Calibri"/>
              </a:rPr>
              <a:t> </a:t>
            </a:r>
            <a:r>
              <a:rPr sz="1200" spc="-10" dirty="0">
                <a:latin typeface="Calibri"/>
                <a:cs typeface="Calibri"/>
              </a:rPr>
              <a:t>located</a:t>
            </a:r>
            <a:r>
              <a:rPr sz="1200" spc="5" dirty="0">
                <a:latin typeface="Calibri"/>
                <a:cs typeface="Calibri"/>
              </a:rPr>
              <a:t> </a:t>
            </a:r>
            <a:r>
              <a:rPr sz="1200" spc="-5" dirty="0">
                <a:latin typeface="Calibri"/>
                <a:cs typeface="Calibri"/>
              </a:rPr>
              <a:t>further</a:t>
            </a:r>
            <a:r>
              <a:rPr sz="1200" spc="-40" dirty="0">
                <a:latin typeface="Calibri"/>
                <a:cs typeface="Calibri"/>
              </a:rPr>
              <a:t> </a:t>
            </a:r>
            <a:r>
              <a:rPr sz="1200" spc="-15" dirty="0">
                <a:latin typeface="Calibri"/>
                <a:cs typeface="Calibri"/>
              </a:rPr>
              <a:t>away</a:t>
            </a:r>
            <a:r>
              <a:rPr sz="1200" spc="15" dirty="0">
                <a:latin typeface="Calibri"/>
                <a:cs typeface="Calibri"/>
              </a:rPr>
              <a:t> </a:t>
            </a:r>
            <a:r>
              <a:rPr sz="1200" spc="-10" dirty="0">
                <a:latin typeface="Calibri"/>
                <a:cs typeface="Calibri"/>
              </a:rPr>
              <a:t>from</a:t>
            </a:r>
            <a:r>
              <a:rPr sz="1200" dirty="0">
                <a:latin typeface="Calibri"/>
                <a:cs typeface="Calibri"/>
              </a:rPr>
              <a:t> </a:t>
            </a:r>
            <a:r>
              <a:rPr sz="1200" spc="-5" dirty="0">
                <a:latin typeface="Calibri"/>
                <a:cs typeface="Calibri"/>
              </a:rPr>
              <a:t>Launch</a:t>
            </a:r>
            <a:r>
              <a:rPr sz="1200" spc="-15" dirty="0">
                <a:latin typeface="Calibri"/>
                <a:cs typeface="Calibri"/>
              </a:rPr>
              <a:t> </a:t>
            </a:r>
            <a:r>
              <a:rPr sz="1200" spc="-5" dirty="0">
                <a:latin typeface="Calibri"/>
                <a:cs typeface="Calibri"/>
              </a:rPr>
              <a:t>Site</a:t>
            </a:r>
            <a:r>
              <a:rPr sz="1200" dirty="0">
                <a:latin typeface="Calibri"/>
                <a:cs typeface="Calibri"/>
              </a:rPr>
              <a:t> </a:t>
            </a:r>
            <a:r>
              <a:rPr sz="1200" spc="-5" dirty="0">
                <a:latin typeface="Calibri"/>
                <a:cs typeface="Calibri"/>
              </a:rPr>
              <a:t>compared </a:t>
            </a:r>
            <a:r>
              <a:rPr sz="1200" spc="-254"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other</a:t>
            </a:r>
            <a:r>
              <a:rPr sz="1200" spc="-20" dirty="0">
                <a:latin typeface="Calibri"/>
                <a:cs typeface="Calibri"/>
              </a:rPr>
              <a:t> </a:t>
            </a:r>
            <a:r>
              <a:rPr sz="1200" spc="-5" dirty="0">
                <a:latin typeface="Calibri"/>
                <a:cs typeface="Calibri"/>
              </a:rPr>
              <a:t>proximities</a:t>
            </a:r>
            <a:r>
              <a:rPr sz="1200" spc="5" dirty="0">
                <a:latin typeface="Calibri"/>
                <a:cs typeface="Calibri"/>
              </a:rPr>
              <a:t> </a:t>
            </a:r>
            <a:r>
              <a:rPr sz="1200" spc="-5" dirty="0">
                <a:latin typeface="Calibri"/>
                <a:cs typeface="Calibri"/>
              </a:rPr>
              <a:t>such </a:t>
            </a:r>
            <a:r>
              <a:rPr sz="1200" dirty="0">
                <a:latin typeface="Calibri"/>
                <a:cs typeface="Calibri"/>
              </a:rPr>
              <a:t>as</a:t>
            </a:r>
            <a:r>
              <a:rPr sz="1200" spc="15" dirty="0">
                <a:latin typeface="Calibri"/>
                <a:cs typeface="Calibri"/>
              </a:rPr>
              <a:t> </a:t>
            </a:r>
            <a:r>
              <a:rPr sz="1200" spc="-5" dirty="0">
                <a:latin typeface="Calibri"/>
                <a:cs typeface="Calibri"/>
              </a:rPr>
              <a:t>coastline,</a:t>
            </a:r>
            <a:r>
              <a:rPr sz="1200" spc="-10" dirty="0">
                <a:latin typeface="Calibri"/>
                <a:cs typeface="Calibri"/>
              </a:rPr>
              <a:t> railroad,</a:t>
            </a:r>
            <a:r>
              <a:rPr sz="1200" spc="-20" dirty="0">
                <a:latin typeface="Calibri"/>
                <a:cs typeface="Calibri"/>
              </a:rPr>
              <a:t> highway,</a:t>
            </a:r>
            <a:r>
              <a:rPr sz="1200" spc="-5" dirty="0">
                <a:latin typeface="Calibri"/>
                <a:cs typeface="Calibri"/>
              </a:rPr>
              <a:t> </a:t>
            </a:r>
            <a:r>
              <a:rPr sz="1200" spc="-10" dirty="0">
                <a:latin typeface="Calibri"/>
                <a:cs typeface="Calibri"/>
              </a:rPr>
              <a:t>etc.</a:t>
            </a:r>
            <a:r>
              <a:rPr sz="1200" spc="-5" dirty="0">
                <a:latin typeface="Calibri"/>
                <a:cs typeface="Calibri"/>
              </a:rPr>
              <a:t> </a:t>
            </a:r>
            <a:r>
              <a:rPr sz="1200" dirty="0">
                <a:latin typeface="Calibri"/>
                <a:cs typeface="Calibri"/>
              </a:rPr>
              <a:t>The map</a:t>
            </a:r>
            <a:r>
              <a:rPr sz="1200" spc="-5" dirty="0">
                <a:latin typeface="Calibri"/>
                <a:cs typeface="Calibri"/>
              </a:rPr>
              <a:t> </a:t>
            </a:r>
            <a:r>
              <a:rPr sz="1200" dirty="0">
                <a:latin typeface="Calibri"/>
                <a:cs typeface="Calibri"/>
              </a:rPr>
              <a:t>also </a:t>
            </a:r>
            <a:r>
              <a:rPr sz="1200" spc="5" dirty="0">
                <a:latin typeface="Calibri"/>
                <a:cs typeface="Calibri"/>
              </a:rPr>
              <a:t> </a:t>
            </a:r>
            <a:r>
              <a:rPr sz="1200" spc="-10" dirty="0">
                <a:latin typeface="Calibri"/>
                <a:cs typeface="Calibri"/>
              </a:rPr>
              <a:t>displays </a:t>
            </a:r>
            <a:r>
              <a:rPr sz="1200" dirty="0">
                <a:latin typeface="Calibri"/>
                <a:cs typeface="Calibri"/>
              </a:rPr>
              <a:t>a </a:t>
            </a:r>
            <a:r>
              <a:rPr sz="1200" spc="-10" dirty="0">
                <a:latin typeface="Calibri"/>
                <a:cs typeface="Calibri"/>
              </a:rPr>
              <a:t>marker</a:t>
            </a:r>
            <a:r>
              <a:rPr sz="1200" dirty="0">
                <a:latin typeface="Calibri"/>
                <a:cs typeface="Calibri"/>
              </a:rPr>
              <a:t> </a:t>
            </a:r>
            <a:r>
              <a:rPr sz="1200" spc="-5" dirty="0">
                <a:latin typeface="Calibri"/>
                <a:cs typeface="Calibri"/>
              </a:rPr>
              <a:t>with </a:t>
            </a:r>
            <a:r>
              <a:rPr sz="1200" dirty="0">
                <a:latin typeface="Calibri"/>
                <a:cs typeface="Calibri"/>
              </a:rPr>
              <a:t>city </a:t>
            </a:r>
            <a:r>
              <a:rPr sz="1200" spc="-5" dirty="0">
                <a:latin typeface="Calibri"/>
                <a:cs typeface="Calibri"/>
              </a:rPr>
              <a:t>distance</a:t>
            </a:r>
            <a:r>
              <a:rPr sz="1200" spc="-15"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a:t>
            </a:r>
            <a:r>
              <a:rPr sz="1200" spc="-5" dirty="0">
                <a:latin typeface="Calibri"/>
                <a:cs typeface="Calibri"/>
              </a:rPr>
              <a:t> Launch</a:t>
            </a:r>
            <a:r>
              <a:rPr sz="1200" spc="-30" dirty="0">
                <a:latin typeface="Calibri"/>
                <a:cs typeface="Calibri"/>
              </a:rPr>
              <a:t> </a:t>
            </a:r>
            <a:r>
              <a:rPr sz="1200" spc="-5" dirty="0">
                <a:latin typeface="Calibri"/>
                <a:cs typeface="Calibri"/>
              </a:rPr>
              <a:t>Site</a:t>
            </a:r>
            <a:r>
              <a:rPr sz="1200" spc="10" dirty="0">
                <a:latin typeface="Calibri"/>
                <a:cs typeface="Calibri"/>
              </a:rPr>
              <a:t> </a:t>
            </a:r>
            <a:r>
              <a:rPr sz="1200" spc="-5" dirty="0">
                <a:latin typeface="Calibri"/>
                <a:cs typeface="Calibri"/>
              </a:rPr>
              <a:t>(14.09</a:t>
            </a:r>
            <a:r>
              <a:rPr sz="1200" spc="10" dirty="0">
                <a:latin typeface="Calibri"/>
                <a:cs typeface="Calibri"/>
              </a:rPr>
              <a:t> </a:t>
            </a:r>
            <a:r>
              <a:rPr sz="1200" spc="-5" dirty="0">
                <a:latin typeface="Calibri"/>
                <a:cs typeface="Calibri"/>
              </a:rPr>
              <a:t>km)</a:t>
            </a:r>
            <a:endParaRPr sz="1200" dirty="0">
              <a:latin typeface="Calibri"/>
              <a:cs typeface="Calibri"/>
            </a:endParaRPr>
          </a:p>
        </p:txBody>
      </p:sp>
      <p:sp>
        <p:nvSpPr>
          <p:cNvPr id="12" name="object 12"/>
          <p:cNvSpPr txBox="1"/>
          <p:nvPr/>
        </p:nvSpPr>
        <p:spPr>
          <a:xfrm>
            <a:off x="1819598" y="3429000"/>
            <a:ext cx="219837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dirty="0">
                <a:latin typeface="Calibri"/>
                <a:cs typeface="Calibri"/>
              </a:rPr>
              <a:t> </a:t>
            </a:r>
            <a:r>
              <a:rPr sz="1000" spc="-5" dirty="0">
                <a:latin typeface="Calibri"/>
                <a:cs typeface="Calibri"/>
              </a:rPr>
              <a:t>1</a:t>
            </a:r>
            <a:r>
              <a:rPr sz="1000" dirty="0">
                <a:latin typeface="Calibri"/>
                <a:cs typeface="Calibri"/>
              </a:rPr>
              <a:t> </a:t>
            </a:r>
            <a:r>
              <a:rPr sz="1000" spc="-5" dirty="0">
                <a:latin typeface="Calibri"/>
                <a:cs typeface="Calibri"/>
              </a:rPr>
              <a:t>–</a:t>
            </a:r>
            <a:r>
              <a:rPr sz="1000" spc="-10" dirty="0">
                <a:latin typeface="Calibri"/>
                <a:cs typeface="Calibri"/>
              </a:rPr>
              <a:t> </a:t>
            </a:r>
            <a:r>
              <a:rPr sz="1000" spc="-5" dirty="0">
                <a:latin typeface="Calibri"/>
                <a:cs typeface="Calibri"/>
              </a:rPr>
              <a:t>Proximity</a:t>
            </a:r>
            <a:r>
              <a:rPr sz="1000" dirty="0">
                <a:latin typeface="Calibri"/>
                <a:cs typeface="Calibri"/>
              </a:rPr>
              <a:t> </a:t>
            </a:r>
            <a:r>
              <a:rPr sz="1000" spc="-5" dirty="0">
                <a:latin typeface="Calibri"/>
                <a:cs typeface="Calibri"/>
              </a:rPr>
              <a:t>site</a:t>
            </a:r>
            <a:r>
              <a:rPr sz="1000" spc="5" dirty="0">
                <a:latin typeface="Calibri"/>
                <a:cs typeface="Calibri"/>
              </a:rPr>
              <a:t> </a:t>
            </a:r>
            <a:r>
              <a:rPr sz="1000" spc="-5" dirty="0">
                <a:latin typeface="Calibri"/>
                <a:cs typeface="Calibri"/>
              </a:rPr>
              <a:t>map for </a:t>
            </a:r>
            <a:r>
              <a:rPr sz="1000" spc="-10" dirty="0">
                <a:latin typeface="Calibri"/>
                <a:cs typeface="Calibri"/>
              </a:rPr>
              <a:t>VAFB</a:t>
            </a:r>
            <a:r>
              <a:rPr sz="1000" spc="5" dirty="0">
                <a:latin typeface="Calibri"/>
                <a:cs typeface="Calibri"/>
              </a:rPr>
              <a:t> </a:t>
            </a:r>
            <a:r>
              <a:rPr sz="1000" spc="-10" dirty="0">
                <a:latin typeface="Calibri"/>
                <a:cs typeface="Calibri"/>
              </a:rPr>
              <a:t>SLC-4E</a:t>
            </a:r>
            <a:endParaRPr sz="1000" dirty="0">
              <a:latin typeface="Calibri"/>
              <a:cs typeface="Calibri"/>
            </a:endParaRPr>
          </a:p>
        </p:txBody>
      </p:sp>
      <p:sp>
        <p:nvSpPr>
          <p:cNvPr id="13" name="object 13"/>
          <p:cNvSpPr txBox="1"/>
          <p:nvPr/>
        </p:nvSpPr>
        <p:spPr>
          <a:xfrm>
            <a:off x="848969" y="5664736"/>
            <a:ext cx="299910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spc="5" dirty="0">
                <a:latin typeface="Calibri"/>
                <a:cs typeface="Calibri"/>
              </a:rPr>
              <a:t> </a:t>
            </a:r>
            <a:r>
              <a:rPr sz="1000" spc="-5" dirty="0">
                <a:latin typeface="Calibri"/>
                <a:cs typeface="Calibri"/>
              </a:rPr>
              <a:t>2</a:t>
            </a:r>
            <a:r>
              <a:rPr sz="100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Zoom in</a:t>
            </a:r>
            <a:r>
              <a:rPr sz="1000" dirty="0">
                <a:latin typeface="Calibri"/>
                <a:cs typeface="Calibri"/>
              </a:rPr>
              <a:t> </a:t>
            </a:r>
            <a:r>
              <a:rPr sz="1000" spc="-5" dirty="0">
                <a:latin typeface="Calibri"/>
                <a:cs typeface="Calibri"/>
              </a:rPr>
              <a:t>for</a:t>
            </a:r>
            <a:r>
              <a:rPr sz="1000" dirty="0">
                <a:latin typeface="Calibri"/>
                <a:cs typeface="Calibri"/>
              </a:rPr>
              <a:t> </a:t>
            </a:r>
            <a:r>
              <a:rPr sz="1000" spc="-5" dirty="0">
                <a:latin typeface="Calibri"/>
                <a:cs typeface="Calibri"/>
              </a:rPr>
              <a:t>sites</a:t>
            </a:r>
            <a:r>
              <a:rPr sz="1000" spc="1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coastline,</a:t>
            </a:r>
            <a:r>
              <a:rPr sz="1000" spc="5" dirty="0">
                <a:latin typeface="Calibri"/>
                <a:cs typeface="Calibri"/>
              </a:rPr>
              <a:t> </a:t>
            </a:r>
            <a:r>
              <a:rPr sz="1000" spc="-5" dirty="0">
                <a:latin typeface="Calibri"/>
                <a:cs typeface="Calibri"/>
              </a:rPr>
              <a:t>railroad,</a:t>
            </a:r>
            <a:r>
              <a:rPr sz="1000" spc="-20" dirty="0">
                <a:latin typeface="Calibri"/>
                <a:cs typeface="Calibri"/>
              </a:rPr>
              <a:t> </a:t>
            </a:r>
            <a:r>
              <a:rPr sz="1000" spc="-5" dirty="0">
                <a:latin typeface="Calibri"/>
                <a:cs typeface="Calibri"/>
              </a:rPr>
              <a:t>and</a:t>
            </a:r>
            <a:r>
              <a:rPr sz="1000" spc="-10" dirty="0">
                <a:latin typeface="Calibri"/>
                <a:cs typeface="Calibri"/>
              </a:rPr>
              <a:t> </a:t>
            </a:r>
            <a:r>
              <a:rPr sz="1000" spc="-5" dirty="0">
                <a:latin typeface="Calibri"/>
                <a:cs typeface="Calibri"/>
              </a:rPr>
              <a:t>highway</a:t>
            </a:r>
            <a:endParaRPr sz="1000" dirty="0">
              <a:latin typeface="Calibri"/>
              <a:cs typeface="Calibri"/>
            </a:endParaRPr>
          </a:p>
        </p:txBody>
      </p:sp>
      <p:sp>
        <p:nvSpPr>
          <p:cNvPr id="14" name="object 11">
            <a:extLst>
              <a:ext uri="{FF2B5EF4-FFF2-40B4-BE49-F238E27FC236}">
                <a16:creationId xmlns:a16="http://schemas.microsoft.com/office/drawing/2014/main" id="{7BCD5761-C2CF-6EE6-1E73-A9663A84D9E5}"/>
              </a:ext>
            </a:extLst>
          </p:cNvPr>
          <p:cNvSpPr txBox="1"/>
          <p:nvPr/>
        </p:nvSpPr>
        <p:spPr>
          <a:xfrm>
            <a:off x="4424680" y="4003575"/>
            <a:ext cx="6730365" cy="1136850"/>
          </a:xfrm>
          <a:prstGeom prst="rect">
            <a:avLst/>
          </a:prstGeom>
          <a:solidFill>
            <a:srgbClr val="E7E6E6"/>
          </a:solidFill>
        </p:spPr>
        <p:txBody>
          <a:bodyPr vert="horz" wrap="square" lIns="0" tIns="36195" rIns="0" bIns="0" rtlCol="0">
            <a:spAutoFit/>
          </a:bodyPr>
          <a:lstStyle/>
          <a:p>
            <a:pPr marL="92075" marR="451484">
              <a:lnSpc>
                <a:spcPct val="100000"/>
              </a:lnSpc>
              <a:spcBef>
                <a:spcPts val="5"/>
              </a:spcBef>
            </a:pPr>
            <a:r>
              <a:rPr sz="1200" spc="-5" dirty="0">
                <a:latin typeface="Calibri"/>
                <a:cs typeface="Calibri"/>
              </a:rPr>
              <a:t>Figure </a:t>
            </a:r>
            <a:r>
              <a:rPr sz="1200" dirty="0">
                <a:latin typeface="Calibri"/>
                <a:cs typeface="Calibri"/>
              </a:rPr>
              <a:t>2 </a:t>
            </a:r>
            <a:r>
              <a:rPr sz="1200" spc="-5" dirty="0">
                <a:latin typeface="Calibri"/>
                <a:cs typeface="Calibri"/>
              </a:rPr>
              <a:t>provides </a:t>
            </a:r>
            <a:r>
              <a:rPr sz="1200" dirty="0">
                <a:latin typeface="Calibri"/>
                <a:cs typeface="Calibri"/>
              </a:rPr>
              <a:t>a </a:t>
            </a:r>
            <a:r>
              <a:rPr sz="1200" spc="-5" dirty="0">
                <a:latin typeface="Calibri"/>
                <a:cs typeface="Calibri"/>
              </a:rPr>
              <a:t>zoom </a:t>
            </a:r>
            <a:r>
              <a:rPr sz="1200" dirty="0">
                <a:latin typeface="Calibri"/>
                <a:cs typeface="Calibri"/>
              </a:rPr>
              <a:t>in view </a:t>
            </a:r>
            <a:r>
              <a:rPr sz="1200" spc="-5" dirty="0">
                <a:latin typeface="Calibri"/>
                <a:cs typeface="Calibri"/>
              </a:rPr>
              <a:t>into </a:t>
            </a:r>
            <a:r>
              <a:rPr sz="1200" dirty="0">
                <a:latin typeface="Calibri"/>
                <a:cs typeface="Calibri"/>
              </a:rPr>
              <a:t>other </a:t>
            </a:r>
            <a:r>
              <a:rPr sz="1200" spc="-5" dirty="0">
                <a:latin typeface="Calibri"/>
                <a:cs typeface="Calibri"/>
              </a:rPr>
              <a:t>proximities such </a:t>
            </a:r>
            <a:r>
              <a:rPr sz="1200" dirty="0">
                <a:latin typeface="Calibri"/>
                <a:cs typeface="Calibri"/>
              </a:rPr>
              <a:t>as </a:t>
            </a:r>
            <a:r>
              <a:rPr sz="1200" spc="-5" dirty="0">
                <a:latin typeface="Calibri"/>
                <a:cs typeface="Calibri"/>
              </a:rPr>
              <a:t>coastline, </a:t>
            </a:r>
            <a:r>
              <a:rPr sz="1200" spc="-260" dirty="0">
                <a:latin typeface="Calibri"/>
                <a:cs typeface="Calibri"/>
              </a:rPr>
              <a:t> </a:t>
            </a:r>
            <a:r>
              <a:rPr sz="1200" spc="-10" dirty="0">
                <a:latin typeface="Calibri"/>
                <a:cs typeface="Calibri"/>
              </a:rPr>
              <a:t>railroad,</a:t>
            </a:r>
            <a:r>
              <a:rPr sz="1200" spc="-20" dirty="0">
                <a:latin typeface="Calibri"/>
                <a:cs typeface="Calibri"/>
              </a:rPr>
              <a:t> </a:t>
            </a:r>
            <a:r>
              <a:rPr sz="1200" dirty="0">
                <a:latin typeface="Calibri"/>
                <a:cs typeface="Calibri"/>
              </a:rPr>
              <a:t>and</a:t>
            </a:r>
            <a:r>
              <a:rPr sz="1200" spc="-10" dirty="0">
                <a:latin typeface="Calibri"/>
                <a:cs typeface="Calibri"/>
              </a:rPr>
              <a:t> highway </a:t>
            </a:r>
            <a:r>
              <a:rPr sz="1200" spc="-5" dirty="0">
                <a:latin typeface="Calibri"/>
                <a:cs typeface="Calibri"/>
              </a:rPr>
              <a:t>with</a:t>
            </a:r>
            <a:r>
              <a:rPr sz="1200" dirty="0">
                <a:latin typeface="Calibri"/>
                <a:cs typeface="Calibri"/>
              </a:rPr>
              <a:t> </a:t>
            </a:r>
            <a:r>
              <a:rPr sz="1200" spc="-5" dirty="0">
                <a:latin typeface="Calibri"/>
                <a:cs typeface="Calibri"/>
              </a:rPr>
              <a:t>respective</a:t>
            </a:r>
            <a:r>
              <a:rPr sz="1200" spc="-20" dirty="0">
                <a:latin typeface="Calibri"/>
                <a:cs typeface="Calibri"/>
              </a:rPr>
              <a:t> </a:t>
            </a:r>
            <a:r>
              <a:rPr sz="1200" spc="-5" dirty="0">
                <a:latin typeface="Calibri"/>
                <a:cs typeface="Calibri"/>
              </a:rPr>
              <a:t>distances</a:t>
            </a:r>
            <a:r>
              <a:rPr sz="1200"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 </a:t>
            </a:r>
            <a:r>
              <a:rPr sz="1200" spc="-5" dirty="0">
                <a:latin typeface="Calibri"/>
                <a:cs typeface="Calibri"/>
              </a:rPr>
              <a:t>Launch</a:t>
            </a:r>
            <a:r>
              <a:rPr sz="1200" spc="-10" dirty="0">
                <a:latin typeface="Calibri"/>
                <a:cs typeface="Calibri"/>
              </a:rPr>
              <a:t> </a:t>
            </a:r>
            <a:r>
              <a:rPr sz="1200" spc="-5" dirty="0">
                <a:latin typeface="Calibri"/>
                <a:cs typeface="Calibri"/>
              </a:rPr>
              <a:t>Site</a:t>
            </a:r>
            <a:endParaRPr sz="1200" dirty="0">
              <a:latin typeface="Calibri"/>
              <a:cs typeface="Calibri"/>
            </a:endParaRPr>
          </a:p>
          <a:p>
            <a:pPr>
              <a:lnSpc>
                <a:spcPct val="100000"/>
              </a:lnSpc>
              <a:spcBef>
                <a:spcPts val="35"/>
              </a:spcBef>
            </a:pPr>
            <a:endParaRPr sz="1150" dirty="0">
              <a:latin typeface="Calibri"/>
              <a:cs typeface="Calibri"/>
            </a:endParaRPr>
          </a:p>
          <a:p>
            <a:pPr marL="92075" marR="98425">
              <a:lnSpc>
                <a:spcPct val="100000"/>
              </a:lnSpc>
            </a:pPr>
            <a:r>
              <a:rPr sz="1200" dirty="0">
                <a:latin typeface="Calibri"/>
                <a:cs typeface="Calibri"/>
              </a:rPr>
              <a:t>In</a:t>
            </a:r>
            <a:r>
              <a:rPr sz="1200" spc="5" dirty="0">
                <a:latin typeface="Calibri"/>
                <a:cs typeface="Calibri"/>
              </a:rPr>
              <a:t> </a:t>
            </a:r>
            <a:r>
              <a:rPr sz="1200" spc="-5" dirty="0">
                <a:latin typeface="Calibri"/>
                <a:cs typeface="Calibri"/>
              </a:rPr>
              <a:t>general,</a:t>
            </a:r>
            <a:r>
              <a:rPr sz="1200" spc="-10" dirty="0">
                <a:latin typeface="Calibri"/>
                <a:cs typeface="Calibri"/>
              </a:rPr>
              <a:t> </a:t>
            </a:r>
            <a:r>
              <a:rPr sz="1200" dirty="0">
                <a:latin typeface="Calibri"/>
                <a:cs typeface="Calibri"/>
              </a:rPr>
              <a:t>cities</a:t>
            </a:r>
            <a:r>
              <a:rPr sz="1200" spc="30" dirty="0">
                <a:latin typeface="Calibri"/>
                <a:cs typeface="Calibri"/>
              </a:rPr>
              <a:t> </a:t>
            </a:r>
            <a:r>
              <a:rPr sz="1200" spc="-5" dirty="0">
                <a:latin typeface="Calibri"/>
                <a:cs typeface="Calibri"/>
              </a:rPr>
              <a:t>are</a:t>
            </a:r>
            <a:r>
              <a:rPr sz="1200" spc="-10" dirty="0">
                <a:latin typeface="Calibri"/>
                <a:cs typeface="Calibri"/>
              </a:rPr>
              <a:t> located</a:t>
            </a:r>
            <a:r>
              <a:rPr sz="1200" spc="25" dirty="0">
                <a:latin typeface="Calibri"/>
                <a:cs typeface="Calibri"/>
              </a:rPr>
              <a:t> </a:t>
            </a:r>
            <a:r>
              <a:rPr sz="1200" spc="-15" dirty="0">
                <a:latin typeface="Calibri"/>
                <a:cs typeface="Calibri"/>
              </a:rPr>
              <a:t>away</a:t>
            </a:r>
            <a:r>
              <a:rPr sz="1200" spc="10" dirty="0">
                <a:latin typeface="Calibri"/>
                <a:cs typeface="Calibri"/>
              </a:rPr>
              <a:t> </a:t>
            </a:r>
            <a:r>
              <a:rPr sz="1200" spc="-10" dirty="0">
                <a:latin typeface="Calibri"/>
                <a:cs typeface="Calibri"/>
              </a:rPr>
              <a:t>from</a:t>
            </a:r>
            <a:r>
              <a:rPr sz="1200" spc="20" dirty="0">
                <a:latin typeface="Calibri"/>
                <a:cs typeface="Calibri"/>
              </a:rPr>
              <a:t> </a:t>
            </a:r>
            <a:r>
              <a:rPr sz="1200" dirty="0">
                <a:latin typeface="Calibri"/>
                <a:cs typeface="Calibri"/>
              </a:rPr>
              <a:t>the</a:t>
            </a:r>
            <a:r>
              <a:rPr sz="1200" spc="-10" dirty="0">
                <a:latin typeface="Calibri"/>
                <a:cs typeface="Calibri"/>
              </a:rPr>
              <a:t> </a:t>
            </a:r>
            <a:r>
              <a:rPr sz="1200" spc="-5" dirty="0">
                <a:latin typeface="Calibri"/>
                <a:cs typeface="Calibri"/>
              </a:rPr>
              <a:t>Launch</a:t>
            </a:r>
            <a:r>
              <a:rPr sz="1200" spc="-20" dirty="0">
                <a:latin typeface="Calibri"/>
                <a:cs typeface="Calibri"/>
              </a:rPr>
              <a:t> </a:t>
            </a:r>
            <a:r>
              <a:rPr sz="1200" spc="-5" dirty="0">
                <a:latin typeface="Calibri"/>
                <a:cs typeface="Calibri"/>
              </a:rPr>
              <a:t>Sites</a:t>
            </a:r>
            <a:r>
              <a:rPr sz="1200" spc="20" dirty="0">
                <a:latin typeface="Calibri"/>
                <a:cs typeface="Calibri"/>
              </a:rPr>
              <a:t> </a:t>
            </a:r>
            <a:r>
              <a:rPr sz="1200" spc="-5" dirty="0">
                <a:latin typeface="Calibri"/>
                <a:cs typeface="Calibri"/>
              </a:rPr>
              <a:t>to</a:t>
            </a:r>
            <a:r>
              <a:rPr sz="1200" spc="5" dirty="0">
                <a:latin typeface="Calibri"/>
                <a:cs typeface="Calibri"/>
              </a:rPr>
              <a:t> </a:t>
            </a:r>
            <a:r>
              <a:rPr sz="1200" spc="-5" dirty="0">
                <a:latin typeface="Calibri"/>
                <a:cs typeface="Calibri"/>
              </a:rPr>
              <a:t>minimize</a:t>
            </a:r>
            <a:r>
              <a:rPr sz="1200" spc="10" dirty="0">
                <a:latin typeface="Calibri"/>
                <a:cs typeface="Calibri"/>
              </a:rPr>
              <a:t> </a:t>
            </a:r>
            <a:r>
              <a:rPr sz="1200" dirty="0">
                <a:latin typeface="Calibri"/>
                <a:cs typeface="Calibri"/>
              </a:rPr>
              <a:t>impacts </a:t>
            </a:r>
            <a:r>
              <a:rPr sz="1200" spc="5" dirty="0">
                <a:latin typeface="Calibri"/>
                <a:cs typeface="Calibri"/>
              </a:rPr>
              <a:t> </a:t>
            </a:r>
            <a:r>
              <a:rPr sz="1200" spc="-5" dirty="0">
                <a:latin typeface="Calibri"/>
                <a:cs typeface="Calibri"/>
              </a:rPr>
              <a:t>of </a:t>
            </a:r>
            <a:r>
              <a:rPr sz="1200" spc="-10" dirty="0">
                <a:latin typeface="Calibri"/>
                <a:cs typeface="Calibri"/>
              </a:rPr>
              <a:t>any </a:t>
            </a:r>
            <a:r>
              <a:rPr sz="1200" spc="-5" dirty="0">
                <a:latin typeface="Calibri"/>
                <a:cs typeface="Calibri"/>
              </a:rPr>
              <a:t>accidental </a:t>
            </a:r>
            <a:r>
              <a:rPr sz="1200" dirty="0">
                <a:latin typeface="Calibri"/>
                <a:cs typeface="Calibri"/>
              </a:rPr>
              <a:t>impacts </a:t>
            </a:r>
            <a:r>
              <a:rPr sz="1200" spc="-5" dirty="0">
                <a:latin typeface="Calibri"/>
                <a:cs typeface="Calibri"/>
              </a:rPr>
              <a:t>to </a:t>
            </a:r>
            <a:r>
              <a:rPr sz="1200" dirty="0">
                <a:latin typeface="Calibri"/>
                <a:cs typeface="Calibri"/>
              </a:rPr>
              <a:t>the </a:t>
            </a:r>
            <a:r>
              <a:rPr sz="1200" spc="-5" dirty="0">
                <a:latin typeface="Calibri"/>
                <a:cs typeface="Calibri"/>
              </a:rPr>
              <a:t>general </a:t>
            </a:r>
            <a:r>
              <a:rPr sz="1200" dirty="0">
                <a:latin typeface="Calibri"/>
                <a:cs typeface="Calibri"/>
              </a:rPr>
              <a:t>public and </a:t>
            </a:r>
            <a:r>
              <a:rPr sz="1200" spc="-10" dirty="0">
                <a:latin typeface="Calibri"/>
                <a:cs typeface="Calibri"/>
              </a:rPr>
              <a:t>infrastructure. </a:t>
            </a:r>
            <a:r>
              <a:rPr sz="1200" spc="-5" dirty="0">
                <a:latin typeface="Calibri"/>
                <a:cs typeface="Calibri"/>
              </a:rPr>
              <a:t>Launch Sites </a:t>
            </a:r>
            <a:r>
              <a:rPr sz="1200" spc="-260" dirty="0">
                <a:latin typeface="Calibri"/>
                <a:cs typeface="Calibri"/>
              </a:rPr>
              <a:t> </a:t>
            </a:r>
            <a:r>
              <a:rPr sz="1200" spc="-5" dirty="0">
                <a:latin typeface="Calibri"/>
                <a:cs typeface="Calibri"/>
              </a:rPr>
              <a:t>are </a:t>
            </a:r>
            <a:r>
              <a:rPr sz="1200" spc="-10" dirty="0">
                <a:latin typeface="Calibri"/>
                <a:cs typeface="Calibri"/>
              </a:rPr>
              <a:t>strategically located </a:t>
            </a:r>
            <a:r>
              <a:rPr sz="1200" dirty="0">
                <a:latin typeface="Calibri"/>
                <a:cs typeface="Calibri"/>
              </a:rPr>
              <a:t>near the </a:t>
            </a:r>
            <a:r>
              <a:rPr sz="1200" spc="-5" dirty="0">
                <a:latin typeface="Calibri"/>
                <a:cs typeface="Calibri"/>
              </a:rPr>
              <a:t>coastline, </a:t>
            </a:r>
            <a:r>
              <a:rPr sz="1200" spc="-10" dirty="0">
                <a:latin typeface="Calibri"/>
                <a:cs typeface="Calibri"/>
              </a:rPr>
              <a:t>railroad, </a:t>
            </a:r>
            <a:r>
              <a:rPr sz="1200" dirty="0">
                <a:latin typeface="Calibri"/>
                <a:cs typeface="Calibri"/>
              </a:rPr>
              <a:t>and </a:t>
            </a:r>
            <a:r>
              <a:rPr sz="1200" spc="-10" dirty="0">
                <a:latin typeface="Calibri"/>
                <a:cs typeface="Calibri"/>
              </a:rPr>
              <a:t>highways </a:t>
            </a:r>
            <a:r>
              <a:rPr sz="1200" spc="-5" dirty="0">
                <a:latin typeface="Calibri"/>
                <a:cs typeface="Calibri"/>
              </a:rPr>
              <a:t>to provide </a:t>
            </a:r>
            <a:r>
              <a:rPr sz="1200" dirty="0">
                <a:latin typeface="Calibri"/>
                <a:cs typeface="Calibri"/>
              </a:rPr>
              <a:t> </a:t>
            </a:r>
            <a:r>
              <a:rPr sz="1200" spc="-10" dirty="0">
                <a:latin typeface="Calibri"/>
                <a:cs typeface="Calibri"/>
              </a:rPr>
              <a:t>easy</a:t>
            </a:r>
            <a:r>
              <a:rPr sz="1200" spc="-5" dirty="0">
                <a:latin typeface="Calibri"/>
                <a:cs typeface="Calibri"/>
              </a:rPr>
              <a:t> access</a:t>
            </a:r>
            <a:r>
              <a:rPr sz="1200" spc="40" dirty="0">
                <a:latin typeface="Calibri"/>
                <a:cs typeface="Calibri"/>
              </a:rPr>
              <a:t> </a:t>
            </a:r>
            <a:r>
              <a:rPr sz="1200" spc="-5" dirty="0">
                <a:latin typeface="Calibri"/>
                <a:cs typeface="Calibri"/>
              </a:rPr>
              <a:t>to resources.</a:t>
            </a:r>
            <a:endParaRPr sz="12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881" y="417652"/>
            <a:ext cx="2446020" cy="589280"/>
          </a:xfrm>
          <a:prstGeom prst="rect">
            <a:avLst/>
          </a:prstGeom>
        </p:spPr>
        <p:txBody>
          <a:bodyPr vert="horz" wrap="square" lIns="0" tIns="12065" rIns="0" bIns="0" rtlCol="0">
            <a:spAutoFit/>
          </a:bodyPr>
          <a:lstStyle/>
          <a:p>
            <a:pPr marL="12700">
              <a:lnSpc>
                <a:spcPct val="100000"/>
              </a:lnSpc>
              <a:spcBef>
                <a:spcPts val="95"/>
              </a:spcBef>
            </a:pPr>
            <a:r>
              <a:rPr spc="-25" dirty="0"/>
              <a:t>Introd</a:t>
            </a:r>
            <a:r>
              <a:rPr spc="-45" dirty="0"/>
              <a:t>u</a:t>
            </a:r>
            <a:r>
              <a:rPr spc="-30" dirty="0"/>
              <a:t>ction</a:t>
            </a: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533401" y="1267767"/>
            <a:ext cx="11201400" cy="3980833"/>
          </a:xfrm>
          <a:prstGeom prst="rect">
            <a:avLst/>
          </a:prstGeom>
        </p:spPr>
        <p:txBody>
          <a:bodyPr vert="horz" wrap="square" lIns="0" tIns="153670" rIns="0" bIns="0" rtlCol="0">
            <a:spAutoFit/>
          </a:bodyPr>
          <a:lstStyle/>
          <a:p>
            <a:pPr marL="241300" indent="-228600">
              <a:lnSpc>
                <a:spcPct val="100000"/>
              </a:lnSpc>
              <a:spcBef>
                <a:spcPts val="1210"/>
              </a:spcBef>
              <a:buFont typeface="Arial MT"/>
              <a:buChar char="•"/>
              <a:tabLst>
                <a:tab pos="240665" algn="l"/>
                <a:tab pos="241300" algn="l"/>
              </a:tabLst>
            </a:pPr>
            <a:r>
              <a:rPr b="1" dirty="0">
                <a:solidFill>
                  <a:srgbClr val="292929"/>
                </a:solidFill>
                <a:latin typeface="Microsoft Sans Serif"/>
                <a:cs typeface="Microsoft Sans Serif"/>
              </a:rPr>
              <a:t>Project background and context</a:t>
            </a:r>
            <a:endParaRPr b="1" dirty="0">
              <a:latin typeface="Microsoft Sans Serif"/>
              <a:cs typeface="Microsoft Sans Serif"/>
            </a:endParaRPr>
          </a:p>
          <a:p>
            <a:pPr marL="698500" marR="5080" lvl="1" indent="-228600">
              <a:lnSpc>
                <a:spcPts val="1820"/>
              </a:lnSpc>
              <a:spcBef>
                <a:spcPts val="1405"/>
              </a:spcBef>
              <a:buFont typeface="Arial MT"/>
              <a:buChar char="•"/>
              <a:tabLst>
                <a:tab pos="697865" algn="l"/>
                <a:tab pos="699135" algn="l"/>
              </a:tabLst>
            </a:pPr>
            <a:r>
              <a:rPr sz="1600" dirty="0">
                <a:solidFill>
                  <a:srgbClr val="292929"/>
                </a:solidFill>
                <a:latin typeface="Microsoft Sans Serif"/>
                <a:cs typeface="Microsoft Sans Serif"/>
              </a:rPr>
              <a:t>With the recent successes in private space travel, space industry is becoming more and  more mainstream and accessible to general population. Cost of launch continues to  remain a key barrier for new competitors to enter the space race</a:t>
            </a:r>
            <a:endParaRPr sz="1600" dirty="0">
              <a:latin typeface="Microsoft Sans Serif"/>
              <a:cs typeface="Microsoft Sans Serif"/>
            </a:endParaRPr>
          </a:p>
          <a:p>
            <a:pPr marL="698500" marR="71755" lvl="1" indent="-228600">
              <a:lnSpc>
                <a:spcPts val="182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a:t>
            </a:r>
            <a:endParaRPr sz="1600" dirty="0">
              <a:latin typeface="Microsoft Sans Serif"/>
              <a:cs typeface="Microsoft Sans Serif"/>
            </a:endParaRPr>
          </a:p>
          <a:p>
            <a:pPr marL="241300" indent="-228600">
              <a:lnSpc>
                <a:spcPct val="100000"/>
              </a:lnSpc>
              <a:spcBef>
                <a:spcPts val="1839"/>
              </a:spcBef>
              <a:buFont typeface="Arial MT"/>
              <a:buChar char="•"/>
              <a:tabLst>
                <a:tab pos="240665" algn="l"/>
                <a:tab pos="241300" algn="l"/>
              </a:tabLst>
            </a:pPr>
            <a:r>
              <a:rPr b="1" dirty="0">
                <a:solidFill>
                  <a:srgbClr val="292929"/>
                </a:solidFill>
                <a:latin typeface="Microsoft Sans Serif"/>
                <a:cs typeface="Microsoft Sans Serif"/>
              </a:rPr>
              <a:t>Problems you want to find answers</a:t>
            </a:r>
            <a:endParaRPr b="1"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Determine if the first stage of SpaceX Falcon 9 will land successfully</a:t>
            </a:r>
            <a:endParaRPr sz="1600" dirty="0">
              <a:latin typeface="Microsoft Sans Serif"/>
              <a:cs typeface="Microsoft Sans Serif"/>
            </a:endParaRPr>
          </a:p>
          <a:p>
            <a:pPr marL="698500" marR="436245" lvl="1" indent="-228600">
              <a:lnSpc>
                <a:spcPct val="8000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Impact of different parameters/variables on the landing outcomes (e.g., launch site,  payload mass, booster version, etc.)</a:t>
            </a:r>
            <a:endParaRPr sz="1600"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Correlations between launch sites and success rates</a:t>
            </a:r>
            <a:endParaRPr sz="1600"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5516" y="4229919"/>
            <a:ext cx="5777483" cy="684162"/>
          </a:xfrm>
          <a:prstGeom prst="rect">
            <a:avLst/>
          </a:prstGeom>
        </p:spPr>
        <p:txBody>
          <a:bodyPr vert="horz" wrap="square" lIns="0" tIns="12065" rIns="0" bIns="0" rtlCol="0">
            <a:spAutoFit/>
          </a:bodyPr>
          <a:lstStyle/>
          <a:p>
            <a:pPr marL="241300" marR="10795" indent="-228600">
              <a:lnSpc>
                <a:spcPct val="100000"/>
              </a:lnSpc>
              <a:spcBef>
                <a:spcPts val="9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204"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LC-39A’ </a:t>
            </a:r>
            <a:r>
              <a:rPr sz="1600" spc="-5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11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 </a:t>
            </a:r>
            <a:r>
              <a:rPr sz="1600" spc="-40" dirty="0">
                <a:solidFill>
                  <a:srgbClr val="292929"/>
                </a:solidFill>
                <a:latin typeface="Microsoft Sans Serif"/>
                <a:cs typeface="Microsoft Sans Serif"/>
              </a:rPr>
              <a:t>highest </a:t>
            </a:r>
            <a:r>
              <a:rPr sz="1600" spc="-80" dirty="0">
                <a:solidFill>
                  <a:srgbClr val="292929"/>
                </a:solidFill>
                <a:latin typeface="Microsoft Sans Serif"/>
                <a:cs typeface="Microsoft Sans Serif"/>
              </a:rPr>
              <a:t>launch </a:t>
            </a:r>
            <a:r>
              <a:rPr sz="1600" spc="-75"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a:p>
            <a:pPr marL="241300" marR="5080" indent="-228600">
              <a:lnSpc>
                <a:spcPct val="100000"/>
              </a:lnSpc>
              <a:spcBef>
                <a:spcPts val="140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90"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 </a:t>
            </a:r>
            <a:r>
              <a:rPr sz="1600" spc="-200" dirty="0">
                <a:solidFill>
                  <a:srgbClr val="292929"/>
                </a:solidFill>
                <a:latin typeface="Microsoft Sans Serif"/>
                <a:cs typeface="Microsoft Sans Serif"/>
              </a:rPr>
              <a:t>‘CCAFS</a:t>
            </a:r>
            <a:r>
              <a:rPr sz="1600" spc="-195" dirty="0">
                <a:solidFill>
                  <a:srgbClr val="292929"/>
                </a:solidFill>
                <a:latin typeface="Microsoft Sans Serif"/>
                <a:cs typeface="Microsoft Sans Serif"/>
              </a:rPr>
              <a:t> </a:t>
            </a:r>
            <a:r>
              <a:rPr sz="1600" spc="-180" dirty="0">
                <a:solidFill>
                  <a:srgbClr val="292929"/>
                </a:solidFill>
                <a:latin typeface="Microsoft Sans Serif"/>
                <a:cs typeface="Microsoft Sans Serif"/>
              </a:rPr>
              <a:t>SLC- </a:t>
            </a:r>
            <a:r>
              <a:rPr sz="1600" spc="-175" dirty="0">
                <a:solidFill>
                  <a:srgbClr val="292929"/>
                </a:solidFill>
                <a:latin typeface="Microsoft Sans Serif"/>
                <a:cs typeface="Microsoft Sans Serif"/>
              </a:rPr>
              <a:t> </a:t>
            </a:r>
            <a:r>
              <a:rPr sz="1600" spc="75" dirty="0">
                <a:solidFill>
                  <a:srgbClr val="292929"/>
                </a:solidFill>
                <a:latin typeface="Microsoft Sans Serif"/>
                <a:cs typeface="Microsoft Sans Serif"/>
              </a:rPr>
              <a:t>40’</a:t>
            </a:r>
            <a:r>
              <a:rPr sz="1600" spc="45"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lowest</a:t>
            </a:r>
            <a:r>
              <a:rPr sz="1600" spc="6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 </a:t>
            </a:r>
            <a:r>
              <a:rPr sz="1600" spc="-5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p:txBody>
      </p:sp>
      <p:sp>
        <p:nvSpPr>
          <p:cNvPr id="3" name="object 3"/>
          <p:cNvSpPr txBox="1">
            <a:spLocks noGrp="1"/>
          </p:cNvSpPr>
          <p:nvPr>
            <p:ph type="title"/>
          </p:nvPr>
        </p:nvSpPr>
        <p:spPr>
          <a:xfrm>
            <a:off x="848969" y="417398"/>
            <a:ext cx="7246620"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0" dirty="0"/>
              <a:t> </a:t>
            </a:r>
            <a:r>
              <a:rPr spc="-250" dirty="0"/>
              <a:t>Success</a:t>
            </a:r>
            <a:r>
              <a:rPr spc="150" dirty="0"/>
              <a:t> </a:t>
            </a:r>
            <a:r>
              <a:rPr spc="-135" dirty="0"/>
              <a:t>Counts</a:t>
            </a:r>
            <a:r>
              <a:rPr spc="130" dirty="0"/>
              <a:t> </a:t>
            </a:r>
            <a:r>
              <a:rPr spc="-95" dirty="0"/>
              <a:t>For</a:t>
            </a:r>
            <a:r>
              <a:rPr spc="125" dirty="0"/>
              <a:t> </a:t>
            </a:r>
            <a:r>
              <a:rPr spc="-25" dirty="0"/>
              <a:t>All</a:t>
            </a:r>
            <a:r>
              <a:rPr spc="120" dirty="0"/>
              <a:t> </a:t>
            </a:r>
            <a:r>
              <a:rPr spc="-155" dirty="0"/>
              <a:t>Sites</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40</a:t>
            </a:fld>
            <a:endParaRPr spc="70" dirty="0"/>
          </a:p>
        </p:txBody>
      </p:sp>
      <p:pic>
        <p:nvPicPr>
          <p:cNvPr id="4" name="object 4"/>
          <p:cNvPicPr/>
          <p:nvPr/>
        </p:nvPicPr>
        <p:blipFill>
          <a:blip r:embed="rId2" cstate="print"/>
          <a:stretch>
            <a:fillRect/>
          </a:stretch>
        </p:blipFill>
        <p:spPr>
          <a:xfrm>
            <a:off x="3276600" y="1432560"/>
            <a:ext cx="4995673" cy="25801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0" y="3657600"/>
            <a:ext cx="7866292" cy="1202252"/>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dirty="0">
                <a:solidFill>
                  <a:srgbClr val="292929"/>
                </a:solidFill>
                <a:latin typeface="Microsoft Sans Serif"/>
                <a:cs typeface="Microsoft Sans Serif"/>
              </a:rPr>
              <a:t>KSC LC-39A Launch Site  has the highest launch  success rate and count</a:t>
            </a:r>
            <a:endParaRPr dirty="0">
              <a:latin typeface="Microsoft Sans Serif"/>
              <a:cs typeface="Microsoft Sans Serif"/>
            </a:endParaRPr>
          </a:p>
          <a:p>
            <a:pPr marL="241300" indent="-228600">
              <a:lnSpc>
                <a:spcPct val="100000"/>
              </a:lnSpc>
              <a:spcBef>
                <a:spcPts val="1410"/>
              </a:spcBef>
              <a:buFont typeface="Arial MT"/>
              <a:buChar char="•"/>
              <a:tabLst>
                <a:tab pos="240665" algn="l"/>
                <a:tab pos="241300" algn="l"/>
              </a:tabLst>
            </a:pPr>
            <a:r>
              <a:rPr dirty="0">
                <a:solidFill>
                  <a:srgbClr val="292929"/>
                </a:solidFill>
                <a:latin typeface="Microsoft Sans Serif"/>
                <a:cs typeface="Microsoft Sans Serif"/>
              </a:rPr>
              <a:t>Launch success rate is</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76.9%</a:t>
            </a:r>
            <a:endParaRPr dirty="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dirty="0">
                <a:solidFill>
                  <a:srgbClr val="292929"/>
                </a:solidFill>
                <a:latin typeface="Microsoft Sans Serif"/>
                <a:cs typeface="Microsoft Sans Serif"/>
              </a:rPr>
              <a:t>Launch success failure</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rate is 23.1%</a:t>
            </a:r>
            <a:endParaRPr dirty="0">
              <a:latin typeface="Microsoft Sans Serif"/>
              <a:cs typeface="Microsoft Sans Serif"/>
            </a:endParaRPr>
          </a:p>
        </p:txBody>
      </p:sp>
      <p:sp>
        <p:nvSpPr>
          <p:cNvPr id="3" name="object 3"/>
          <p:cNvSpPr txBox="1">
            <a:spLocks noGrp="1"/>
          </p:cNvSpPr>
          <p:nvPr>
            <p:ph type="title"/>
          </p:nvPr>
        </p:nvSpPr>
        <p:spPr>
          <a:xfrm>
            <a:off x="848969" y="417398"/>
            <a:ext cx="942403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40" dirty="0"/>
              <a:t> </a:t>
            </a:r>
            <a:r>
              <a:rPr spc="-130" dirty="0"/>
              <a:t>Site</a:t>
            </a:r>
            <a:r>
              <a:rPr spc="125" dirty="0"/>
              <a:t> </a:t>
            </a:r>
            <a:r>
              <a:rPr dirty="0"/>
              <a:t>with</a:t>
            </a:r>
            <a:r>
              <a:rPr spc="140" dirty="0"/>
              <a:t> </a:t>
            </a:r>
            <a:r>
              <a:rPr spc="-80" dirty="0"/>
              <a:t>Highest</a:t>
            </a:r>
            <a:r>
              <a:rPr spc="155" dirty="0"/>
              <a:t> </a:t>
            </a:r>
            <a:r>
              <a:rPr spc="-160" dirty="0"/>
              <a:t>Launch</a:t>
            </a:r>
            <a:r>
              <a:rPr spc="140" dirty="0"/>
              <a:t> </a:t>
            </a:r>
            <a:r>
              <a:rPr spc="-250" dirty="0"/>
              <a:t>Success</a:t>
            </a:r>
            <a:r>
              <a:rPr spc="160" dirty="0"/>
              <a:t> </a:t>
            </a:r>
            <a:r>
              <a:rPr spc="-130" dirty="0"/>
              <a:t>Ratio</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41</a:t>
            </a:fld>
            <a:endParaRPr spc="70" dirty="0"/>
          </a:p>
        </p:txBody>
      </p:sp>
      <p:pic>
        <p:nvPicPr>
          <p:cNvPr id="4" name="object 4"/>
          <p:cNvPicPr/>
          <p:nvPr/>
        </p:nvPicPr>
        <p:blipFill>
          <a:blip r:embed="rId2" cstate="print"/>
          <a:stretch>
            <a:fillRect/>
          </a:stretch>
        </p:blipFill>
        <p:spPr>
          <a:xfrm>
            <a:off x="4312539" y="1447800"/>
            <a:ext cx="3566921" cy="1981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42</a:t>
            </a:r>
            <a:endParaRPr sz="1600">
              <a:latin typeface="Microsoft Sans Serif"/>
              <a:cs typeface="Microsoft Sans Serif"/>
            </a:endParaRPr>
          </a:p>
        </p:txBody>
      </p:sp>
      <p:sp>
        <p:nvSpPr>
          <p:cNvPr id="3" name="object 3"/>
          <p:cNvSpPr txBox="1"/>
          <p:nvPr/>
        </p:nvSpPr>
        <p:spPr>
          <a:xfrm>
            <a:off x="2286000" y="4015047"/>
            <a:ext cx="7303834" cy="1318951"/>
          </a:xfrm>
          <a:prstGeom prst="rect">
            <a:avLst/>
          </a:prstGeom>
        </p:spPr>
        <p:txBody>
          <a:bodyPr vert="horz" wrap="square" lIns="0" tIns="188595" rIns="0" bIns="0" rtlCol="0">
            <a:spAutoFit/>
          </a:bodyPr>
          <a:lstStyle/>
          <a:p>
            <a:pPr marL="241300" indent="-228600">
              <a:lnSpc>
                <a:spcPct val="100000"/>
              </a:lnSpc>
              <a:spcBef>
                <a:spcPts val="1485"/>
              </a:spcBef>
              <a:buFont typeface="Arial MT"/>
              <a:buChar char="•"/>
              <a:tabLst>
                <a:tab pos="240665" algn="l"/>
                <a:tab pos="241300" algn="l"/>
              </a:tabLst>
            </a:pPr>
            <a:r>
              <a:rPr sz="1600" spc="-40" dirty="0">
                <a:solidFill>
                  <a:srgbClr val="292929"/>
                </a:solidFill>
                <a:latin typeface="Microsoft Sans Serif"/>
                <a:cs typeface="Microsoft Sans Serif"/>
              </a:rPr>
              <a:t>Most</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r>
              <a:rPr sz="1600" spc="30"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range</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2000</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5500</a:t>
            </a:r>
            <a:endParaRPr sz="1600" dirty="0">
              <a:latin typeface="Microsoft Sans Serif"/>
              <a:cs typeface="Microsoft Sans Serif"/>
            </a:endParaRPr>
          </a:p>
          <a:p>
            <a:pPr marL="241300" indent="-228600">
              <a:lnSpc>
                <a:spcPct val="100000"/>
              </a:lnSpc>
              <a:spcBef>
                <a:spcPts val="1395"/>
              </a:spcBef>
              <a:buFont typeface="Arial MT"/>
              <a:buChar char="•"/>
              <a:tabLst>
                <a:tab pos="240665" algn="l"/>
                <a:tab pos="241300" algn="l"/>
              </a:tabLst>
            </a:pPr>
            <a:r>
              <a:rPr sz="1600" spc="-4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category</a:t>
            </a:r>
            <a:r>
              <a:rPr sz="1600" spc="40" dirty="0">
                <a:solidFill>
                  <a:srgbClr val="292929"/>
                </a:solidFill>
                <a:latin typeface="Microsoft Sans Serif"/>
                <a:cs typeface="Microsoft Sans Serif"/>
              </a:rPr>
              <a:t> </a:t>
            </a:r>
            <a:r>
              <a:rPr sz="1600" spc="-90" dirty="0">
                <a:solidFill>
                  <a:srgbClr val="292929"/>
                </a:solidFill>
                <a:latin typeface="Microsoft Sans Serif"/>
                <a:cs typeface="Microsoft Sans Serif"/>
              </a:rPr>
              <a:t>‘FT’</a:t>
            </a:r>
            <a:r>
              <a:rPr sz="1600" spc="75" dirty="0">
                <a:solidFill>
                  <a:srgbClr val="292929"/>
                </a:solidFill>
                <a:latin typeface="Microsoft Sans Serif"/>
                <a:cs typeface="Microsoft Sans Serif"/>
              </a:rPr>
              <a:t> </a:t>
            </a:r>
            <a:r>
              <a:rPr sz="1600" spc="-100" dirty="0">
                <a:solidFill>
                  <a:srgbClr val="292929"/>
                </a:solidFill>
                <a:latin typeface="Microsoft Sans Serif"/>
                <a:cs typeface="Microsoft Sans Serif"/>
              </a:rPr>
              <a:t>has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most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endParaRPr lang="en-IN" sz="1600" spc="-80" dirty="0">
              <a:solidFill>
                <a:srgbClr val="292929"/>
              </a:solidFill>
              <a:latin typeface="Microsoft Sans Serif"/>
              <a:cs typeface="Microsoft Sans Serif"/>
            </a:endParaRPr>
          </a:p>
          <a:p>
            <a:pPr marL="241300" indent="-228600">
              <a:spcBef>
                <a:spcPts val="1395"/>
              </a:spcBef>
              <a:buFont typeface="Arial MT"/>
              <a:buChar char="•"/>
              <a:tabLst>
                <a:tab pos="240665" algn="l"/>
                <a:tab pos="241300" algn="l"/>
              </a:tabLst>
            </a:pPr>
            <a:r>
              <a:rPr lang="en-US" sz="1600" spc="-70" dirty="0">
                <a:solidFill>
                  <a:srgbClr val="292929"/>
                </a:solidFill>
                <a:latin typeface="Microsoft Sans Serif"/>
                <a:cs typeface="Microsoft Sans Serif"/>
              </a:rPr>
              <a:t>Only</a:t>
            </a:r>
            <a:r>
              <a:rPr lang="en-US" sz="1600" spc="50" dirty="0">
                <a:solidFill>
                  <a:srgbClr val="292929"/>
                </a:solidFill>
                <a:latin typeface="Microsoft Sans Serif"/>
                <a:cs typeface="Microsoft Sans Serif"/>
              </a:rPr>
              <a:t> </a:t>
            </a:r>
            <a:r>
              <a:rPr lang="en-US" sz="1600" spc="-20" dirty="0">
                <a:solidFill>
                  <a:srgbClr val="292929"/>
                </a:solidFill>
                <a:latin typeface="Microsoft Sans Serif"/>
                <a:cs typeface="Microsoft Sans Serif"/>
              </a:rPr>
              <a:t>booster</a:t>
            </a:r>
            <a:r>
              <a:rPr lang="en-US" sz="1600" spc="55"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with</a:t>
            </a:r>
            <a:r>
              <a:rPr lang="en-US" sz="1600" spc="65" dirty="0">
                <a:solidFill>
                  <a:srgbClr val="292929"/>
                </a:solidFill>
                <a:latin typeface="Microsoft Sans Serif"/>
                <a:cs typeface="Microsoft Sans Serif"/>
              </a:rPr>
              <a:t> </a:t>
            </a:r>
            <a:r>
              <a:rPr lang="en-US" sz="1600" spc="-130" dirty="0">
                <a:solidFill>
                  <a:srgbClr val="292929"/>
                </a:solidFill>
                <a:latin typeface="Microsoft Sans Serif"/>
                <a:cs typeface="Microsoft Sans Serif"/>
              </a:rPr>
              <a:t>a</a:t>
            </a:r>
            <a:r>
              <a:rPr lang="en-US" sz="1600" spc="55" dirty="0">
                <a:solidFill>
                  <a:srgbClr val="292929"/>
                </a:solidFill>
                <a:latin typeface="Microsoft Sans Serif"/>
                <a:cs typeface="Microsoft Sans Serif"/>
              </a:rPr>
              <a:t> </a:t>
            </a:r>
            <a:r>
              <a:rPr lang="en-US" sz="1600" spc="-110" dirty="0">
                <a:solidFill>
                  <a:srgbClr val="292929"/>
                </a:solidFill>
                <a:latin typeface="Microsoft Sans Serif"/>
                <a:cs typeface="Microsoft Sans Serif"/>
              </a:rPr>
              <a:t>success</a:t>
            </a:r>
            <a:r>
              <a:rPr lang="en-US" sz="1600" spc="45"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launch</a:t>
            </a:r>
            <a:r>
              <a:rPr lang="en-US" sz="1600" spc="50"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when</a:t>
            </a:r>
            <a:r>
              <a:rPr lang="en-US" sz="1600" spc="65" dirty="0">
                <a:solidFill>
                  <a:srgbClr val="292929"/>
                </a:solidFill>
                <a:latin typeface="Microsoft Sans Serif"/>
                <a:cs typeface="Microsoft Sans Serif"/>
              </a:rPr>
              <a:t> </a:t>
            </a:r>
            <a:r>
              <a:rPr lang="en-US" sz="1600" spc="-45" dirty="0">
                <a:solidFill>
                  <a:srgbClr val="292929"/>
                </a:solidFill>
                <a:latin typeface="Microsoft Sans Serif"/>
                <a:cs typeface="Microsoft Sans Serif"/>
              </a:rPr>
              <a:t>payload</a:t>
            </a:r>
            <a:r>
              <a:rPr lang="en-US" sz="1600" spc="30"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65" dirty="0">
                <a:solidFill>
                  <a:srgbClr val="292929"/>
                </a:solidFill>
                <a:latin typeface="Microsoft Sans Serif"/>
                <a:cs typeface="Microsoft Sans Serif"/>
              </a:rPr>
              <a:t> </a:t>
            </a:r>
            <a:r>
              <a:rPr lang="en-US" sz="1600" spc="-30" dirty="0">
                <a:solidFill>
                  <a:srgbClr val="292929"/>
                </a:solidFill>
                <a:latin typeface="Microsoft Sans Serif"/>
                <a:cs typeface="Microsoft Sans Serif"/>
              </a:rPr>
              <a:t>greater</a:t>
            </a:r>
            <a:r>
              <a:rPr lang="en-US" sz="1600" spc="3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than</a:t>
            </a:r>
            <a:r>
              <a:rPr lang="en-US" sz="1600" spc="4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6k</a:t>
            </a:r>
            <a:r>
              <a:rPr lang="en-US" sz="1600" spc="75"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50"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‘B4’</a:t>
            </a:r>
            <a:endParaRPr lang="en-US" sz="1600" dirty="0">
              <a:latin typeface="Microsoft Sans Serif"/>
              <a:cs typeface="Microsoft Sans Serif"/>
            </a:endParaRPr>
          </a:p>
        </p:txBody>
      </p:sp>
      <p:sp>
        <p:nvSpPr>
          <p:cNvPr id="5" name="object 5"/>
          <p:cNvSpPr txBox="1">
            <a:spLocks noGrp="1"/>
          </p:cNvSpPr>
          <p:nvPr>
            <p:ph type="title"/>
          </p:nvPr>
        </p:nvSpPr>
        <p:spPr>
          <a:xfrm>
            <a:off x="848969" y="468629"/>
            <a:ext cx="9820275" cy="543560"/>
          </a:xfrm>
          <a:prstGeom prst="rect">
            <a:avLst/>
          </a:prstGeom>
        </p:spPr>
        <p:txBody>
          <a:bodyPr vert="horz" wrap="square" lIns="0" tIns="12065" rIns="0" bIns="0" rtlCol="0">
            <a:spAutoFit/>
          </a:bodyPr>
          <a:lstStyle/>
          <a:p>
            <a:pPr marL="12700">
              <a:lnSpc>
                <a:spcPct val="100000"/>
              </a:lnSpc>
              <a:spcBef>
                <a:spcPts val="95"/>
              </a:spcBef>
            </a:pPr>
            <a:r>
              <a:rPr sz="3400" spc="-130" dirty="0"/>
              <a:t>Payload</a:t>
            </a:r>
            <a:r>
              <a:rPr sz="3400" spc="120" dirty="0"/>
              <a:t> </a:t>
            </a:r>
            <a:r>
              <a:rPr sz="3400" spc="-170" dirty="0"/>
              <a:t>vs.</a:t>
            </a:r>
            <a:r>
              <a:rPr sz="3400" spc="120" dirty="0"/>
              <a:t> </a:t>
            </a:r>
            <a:r>
              <a:rPr sz="3400" spc="-145" dirty="0"/>
              <a:t>Launch</a:t>
            </a:r>
            <a:r>
              <a:rPr sz="3400" spc="125" dirty="0"/>
              <a:t> </a:t>
            </a:r>
            <a:r>
              <a:rPr sz="3400" spc="-125" dirty="0"/>
              <a:t>Outcome</a:t>
            </a:r>
            <a:r>
              <a:rPr sz="3400" spc="120" dirty="0"/>
              <a:t> </a:t>
            </a:r>
            <a:r>
              <a:rPr sz="3400" spc="-110" dirty="0"/>
              <a:t>Scatter</a:t>
            </a:r>
            <a:r>
              <a:rPr sz="3400" spc="135" dirty="0"/>
              <a:t> </a:t>
            </a:r>
            <a:r>
              <a:rPr sz="3400" spc="-45" dirty="0"/>
              <a:t>Plot</a:t>
            </a:r>
            <a:r>
              <a:rPr sz="3400" spc="110" dirty="0"/>
              <a:t> </a:t>
            </a:r>
            <a:r>
              <a:rPr sz="3400" spc="5" dirty="0"/>
              <a:t>for</a:t>
            </a:r>
            <a:r>
              <a:rPr sz="3400" spc="135" dirty="0"/>
              <a:t> </a:t>
            </a:r>
            <a:r>
              <a:rPr sz="3400" spc="-25" dirty="0"/>
              <a:t>All</a:t>
            </a:r>
            <a:r>
              <a:rPr sz="3400" spc="120" dirty="0"/>
              <a:t> </a:t>
            </a:r>
            <a:r>
              <a:rPr sz="3400" spc="-140" dirty="0"/>
              <a:t>Sites</a:t>
            </a:r>
            <a:endParaRPr sz="3400"/>
          </a:p>
        </p:txBody>
      </p:sp>
      <p:pic>
        <p:nvPicPr>
          <p:cNvPr id="6" name="object 6"/>
          <p:cNvPicPr/>
          <p:nvPr/>
        </p:nvPicPr>
        <p:blipFill>
          <a:blip r:embed="rId2" cstate="print"/>
          <a:stretch>
            <a:fillRect/>
          </a:stretch>
        </p:blipFill>
        <p:spPr>
          <a:xfrm>
            <a:off x="1461515" y="1524002"/>
            <a:ext cx="3934969" cy="2488482"/>
          </a:xfrm>
          <a:prstGeom prst="rect">
            <a:avLst/>
          </a:prstGeom>
        </p:spPr>
      </p:pic>
      <p:pic>
        <p:nvPicPr>
          <p:cNvPr id="7" name="object 7"/>
          <p:cNvPicPr/>
          <p:nvPr/>
        </p:nvPicPr>
        <p:blipFill>
          <a:blip r:embed="rId3" cstate="print"/>
          <a:stretch>
            <a:fillRect/>
          </a:stretch>
        </p:blipFill>
        <p:spPr>
          <a:xfrm>
            <a:off x="5791200" y="1524001"/>
            <a:ext cx="4114800" cy="24884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60" y="2438400"/>
            <a:ext cx="7008877" cy="2588529"/>
          </a:xfrm>
          <a:prstGeom prst="rect">
            <a:avLst/>
          </a:prstGeom>
        </p:spPr>
        <p:txBody>
          <a:bodyPr vert="horz" wrap="square" lIns="0" tIns="13335" rIns="0" bIns="0" rtlCol="0">
            <a:spAutoFit/>
          </a:bodyPr>
          <a:lstStyle/>
          <a:p>
            <a:pPr marL="241300" marR="5080" indent="-228600">
              <a:lnSpc>
                <a:spcPct val="100000"/>
              </a:lnSpc>
              <a:spcBef>
                <a:spcPts val="105"/>
              </a:spcBef>
              <a:buFont typeface="Arial MT"/>
              <a:buChar char="•"/>
              <a:tabLst>
                <a:tab pos="240665" algn="l"/>
                <a:tab pos="241300" algn="l"/>
              </a:tabLst>
            </a:pPr>
            <a:r>
              <a:rPr spc="-95" dirty="0">
                <a:solidFill>
                  <a:srgbClr val="292929"/>
                </a:solidFill>
                <a:latin typeface="Microsoft Sans Serif"/>
                <a:cs typeface="Microsoft Sans Serif"/>
              </a:rPr>
              <a:t>Based</a:t>
            </a:r>
            <a:r>
              <a:rPr spc="-90" dirty="0">
                <a:solidFill>
                  <a:srgbClr val="292929"/>
                </a:solidFill>
                <a:latin typeface="Microsoft Sans Serif"/>
                <a:cs typeface="Microsoft Sans Serif"/>
              </a:rPr>
              <a:t> </a:t>
            </a:r>
            <a:r>
              <a:rPr spc="-30" dirty="0">
                <a:solidFill>
                  <a:srgbClr val="292929"/>
                </a:solidFill>
                <a:latin typeface="Microsoft Sans Serif"/>
                <a:cs typeface="Microsoft Sans Serif"/>
              </a:rPr>
              <a:t>on 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130" dirty="0">
                <a:solidFill>
                  <a:srgbClr val="292929"/>
                </a:solidFill>
                <a:latin typeface="Microsoft Sans Serif"/>
                <a:cs typeface="Microsoft Sans Serif"/>
              </a:rPr>
              <a:t>as</a:t>
            </a:r>
            <a:r>
              <a:rPr spc="-125" dirty="0">
                <a:solidFill>
                  <a:srgbClr val="292929"/>
                </a:solidFill>
                <a:latin typeface="Microsoft Sans Serif"/>
                <a:cs typeface="Microsoft Sans Serif"/>
              </a:rPr>
              <a:t> </a:t>
            </a:r>
            <a:r>
              <a:rPr spc="-65" dirty="0">
                <a:solidFill>
                  <a:srgbClr val="292929"/>
                </a:solidFill>
                <a:latin typeface="Microsoft Sans Serif"/>
                <a:cs typeface="Microsoft Sans Serif"/>
              </a:rPr>
              <a:t>also </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evident</a:t>
            </a:r>
            <a:r>
              <a:rPr spc="45" dirty="0">
                <a:solidFill>
                  <a:srgbClr val="292929"/>
                </a:solidFill>
                <a:latin typeface="Microsoft Sans Serif"/>
                <a:cs typeface="Microsoft Sans Serif"/>
              </a:rPr>
              <a:t> </a:t>
            </a:r>
            <a:r>
              <a:rPr spc="-25" dirty="0">
                <a:solidFill>
                  <a:srgbClr val="292929"/>
                </a:solidFill>
                <a:latin typeface="Microsoft Sans Serif"/>
                <a:cs typeface="Microsoft Sans Serif"/>
              </a:rPr>
              <a:t>from</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30" dirty="0">
                <a:solidFill>
                  <a:srgbClr val="292929"/>
                </a:solidFill>
                <a:latin typeface="Microsoft Sans Serif"/>
                <a:cs typeface="Microsoft Sans Serif"/>
              </a:rPr>
              <a:t>bar</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chart,</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Decision</a:t>
            </a:r>
            <a:r>
              <a:rPr spc="35" dirty="0">
                <a:solidFill>
                  <a:srgbClr val="292929"/>
                </a:solidFill>
                <a:latin typeface="Microsoft Sans Serif"/>
                <a:cs typeface="Microsoft Sans Serif"/>
              </a:rPr>
              <a:t> </a:t>
            </a:r>
            <a:r>
              <a:rPr spc="-105" dirty="0">
                <a:solidFill>
                  <a:srgbClr val="292929"/>
                </a:solidFill>
                <a:latin typeface="Microsoft Sans Serif"/>
                <a:cs typeface="Microsoft Sans Serif"/>
              </a:rPr>
              <a:t>Tree </a:t>
            </a:r>
            <a:r>
              <a:rPr spc="-100" dirty="0">
                <a:solidFill>
                  <a:srgbClr val="292929"/>
                </a:solidFill>
                <a:latin typeface="Microsoft Sans Serif"/>
                <a:cs typeface="Microsoft Sans Serif"/>
              </a:rPr>
              <a:t> </a:t>
            </a:r>
            <a:r>
              <a:rPr spc="-20" dirty="0">
                <a:solidFill>
                  <a:srgbClr val="292929"/>
                </a:solidFill>
                <a:latin typeface="Microsoft Sans Serif"/>
                <a:cs typeface="Microsoft Sans Serif"/>
              </a:rPr>
              <a:t>algorithm</a:t>
            </a:r>
            <a:r>
              <a:rPr spc="40" dirty="0">
                <a:solidFill>
                  <a:srgbClr val="292929"/>
                </a:solidFill>
                <a:latin typeface="Microsoft Sans Serif"/>
                <a:cs typeface="Microsoft Sans Serif"/>
              </a:rPr>
              <a:t> </a:t>
            </a:r>
            <a:r>
              <a:rPr spc="-100" dirty="0">
                <a:solidFill>
                  <a:srgbClr val="292929"/>
                </a:solidFill>
                <a:latin typeface="Microsoft Sans Serif"/>
                <a:cs typeface="Microsoft Sans Serif"/>
              </a:rPr>
              <a:t>has</a:t>
            </a:r>
            <a:r>
              <a:rPr spc="6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70" dirty="0">
                <a:solidFill>
                  <a:srgbClr val="292929"/>
                </a:solidFill>
                <a:latin typeface="Microsoft Sans Serif"/>
                <a:cs typeface="Microsoft Sans Serif"/>
              </a:rPr>
              <a:t> </a:t>
            </a:r>
            <a:r>
              <a:rPr spc="-30" dirty="0">
                <a:solidFill>
                  <a:srgbClr val="292929"/>
                </a:solidFill>
                <a:latin typeface="Microsoft Sans Serif"/>
                <a:cs typeface="Microsoft Sans Serif"/>
              </a:rPr>
              <a:t>highest</a:t>
            </a:r>
            <a:r>
              <a:rPr spc="45" dirty="0">
                <a:solidFill>
                  <a:srgbClr val="292929"/>
                </a:solidFill>
                <a:latin typeface="Microsoft Sans Serif"/>
                <a:cs typeface="Microsoft Sans Serif"/>
              </a:rPr>
              <a:t> </a:t>
            </a:r>
            <a:r>
              <a:rPr spc="-50" dirty="0">
                <a:solidFill>
                  <a:srgbClr val="292929"/>
                </a:solidFill>
                <a:latin typeface="Microsoft Sans Serif"/>
                <a:cs typeface="Microsoft Sans Serif"/>
              </a:rPr>
              <a:t>classification</a:t>
            </a:r>
            <a:r>
              <a:rPr spc="25" dirty="0">
                <a:solidFill>
                  <a:srgbClr val="292929"/>
                </a:solidFill>
                <a:latin typeface="Microsoft Sans Serif"/>
                <a:cs typeface="Microsoft Sans Serif"/>
              </a:rPr>
              <a:t> </a:t>
            </a:r>
            <a:r>
              <a:rPr spc="-75" dirty="0">
                <a:solidFill>
                  <a:srgbClr val="292929"/>
                </a:solidFill>
                <a:latin typeface="Microsoft Sans Serif"/>
                <a:cs typeface="Microsoft Sans Serif"/>
              </a:rPr>
              <a:t>score </a:t>
            </a:r>
            <a:r>
              <a:rPr spc="-515"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.8750</a:t>
            </a:r>
            <a:endParaRPr dirty="0">
              <a:latin typeface="Microsoft Sans Serif"/>
              <a:cs typeface="Microsoft Sans Serif"/>
            </a:endParaRPr>
          </a:p>
          <a:p>
            <a:pPr marL="241300" marR="91440" indent="-228600" algn="just">
              <a:lnSpc>
                <a:spcPct val="100000"/>
              </a:lnSpc>
              <a:spcBef>
                <a:spcPts val="1390"/>
              </a:spcBef>
              <a:buFont typeface="Arial MT"/>
              <a:buChar char="•"/>
              <a:tabLst>
                <a:tab pos="241300" algn="l"/>
              </a:tabLst>
            </a:pPr>
            <a:r>
              <a:rPr spc="-90" dirty="0">
                <a:solidFill>
                  <a:srgbClr val="292929"/>
                </a:solidFill>
                <a:latin typeface="Microsoft Sans Serif"/>
                <a:cs typeface="Microsoft Sans Serif"/>
              </a:rPr>
              <a:t>Accuracy </a:t>
            </a:r>
            <a:r>
              <a:rPr spc="-100" dirty="0">
                <a:solidFill>
                  <a:srgbClr val="292929"/>
                </a:solidFill>
                <a:latin typeface="Microsoft Sans Serif"/>
                <a:cs typeface="Microsoft Sans Serif"/>
              </a:rPr>
              <a:t>Score </a:t>
            </a:r>
            <a:r>
              <a:rPr spc="-30" dirty="0">
                <a:solidFill>
                  <a:srgbClr val="292929"/>
                </a:solidFill>
                <a:latin typeface="Microsoft Sans Serif"/>
                <a:cs typeface="Microsoft Sans Serif"/>
              </a:rPr>
              <a:t>on the </a:t>
            </a:r>
            <a:r>
              <a:rPr spc="-15" dirty="0">
                <a:solidFill>
                  <a:srgbClr val="292929"/>
                </a:solidFill>
                <a:latin typeface="Microsoft Sans Serif"/>
                <a:cs typeface="Microsoft Sans Serif"/>
              </a:rPr>
              <a:t>test </a:t>
            </a:r>
            <a:r>
              <a:rPr spc="-40" dirty="0">
                <a:solidFill>
                  <a:srgbClr val="292929"/>
                </a:solidFill>
                <a:latin typeface="Microsoft Sans Serif"/>
                <a:cs typeface="Microsoft Sans Serif"/>
              </a:rPr>
              <a:t>data </a:t>
            </a:r>
            <a:r>
              <a:rPr spc="-55" dirty="0">
                <a:solidFill>
                  <a:srgbClr val="292929"/>
                </a:solidFill>
                <a:latin typeface="Microsoft Sans Serif"/>
                <a:cs typeface="Microsoft Sans Serif"/>
              </a:rPr>
              <a:t>is </a:t>
            </a:r>
            <a:r>
              <a:rPr spc="-30" dirty="0">
                <a:solidFill>
                  <a:srgbClr val="292929"/>
                </a:solidFill>
                <a:latin typeface="Microsoft Sans Serif"/>
                <a:cs typeface="Microsoft Sans Serif"/>
              </a:rPr>
              <a:t>the </a:t>
            </a:r>
            <a:r>
              <a:rPr spc="-120" dirty="0">
                <a:solidFill>
                  <a:srgbClr val="292929"/>
                </a:solidFill>
                <a:latin typeface="Microsoft Sans Serif"/>
                <a:cs typeface="Microsoft Sans Serif"/>
              </a:rPr>
              <a:t>same </a:t>
            </a:r>
            <a:r>
              <a:rPr spc="-114"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30" dirty="0">
                <a:solidFill>
                  <a:srgbClr val="292929"/>
                </a:solidFill>
                <a:latin typeface="Microsoft Sans Serif"/>
                <a:cs typeface="Microsoft Sans Serif"/>
              </a:rPr>
              <a:t>all the </a:t>
            </a:r>
            <a:r>
              <a:rPr spc="-50" dirty="0">
                <a:solidFill>
                  <a:srgbClr val="292929"/>
                </a:solidFill>
                <a:latin typeface="Microsoft Sans Serif"/>
                <a:cs typeface="Microsoft Sans Serif"/>
              </a:rPr>
              <a:t>classification </a:t>
            </a:r>
            <a:r>
              <a:rPr spc="-30" dirty="0">
                <a:solidFill>
                  <a:srgbClr val="292929"/>
                </a:solidFill>
                <a:latin typeface="Microsoft Sans Serif"/>
                <a:cs typeface="Microsoft Sans Serif"/>
              </a:rPr>
              <a:t>algorithms </a:t>
            </a:r>
            <a:r>
              <a:rPr spc="-70" dirty="0">
                <a:solidFill>
                  <a:srgbClr val="292929"/>
                </a:solidFill>
                <a:latin typeface="Microsoft Sans Serif"/>
                <a:cs typeface="Microsoft Sans Serif"/>
              </a:rPr>
              <a:t>based </a:t>
            </a:r>
            <a:r>
              <a:rPr spc="-30" dirty="0">
                <a:solidFill>
                  <a:srgbClr val="292929"/>
                </a:solidFill>
                <a:latin typeface="Microsoft Sans Serif"/>
                <a:cs typeface="Microsoft Sans Serif"/>
              </a:rPr>
              <a:t>on </a:t>
            </a:r>
            <a:r>
              <a:rPr spc="-25"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70"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50" dirty="0">
                <a:solidFill>
                  <a:srgbClr val="292929"/>
                </a:solidFill>
                <a:latin typeface="Microsoft Sans Serif"/>
                <a:cs typeface="Microsoft Sans Serif"/>
              </a:rPr>
              <a:t> </a:t>
            </a:r>
            <a:r>
              <a:rPr spc="55" dirty="0">
                <a:solidFill>
                  <a:srgbClr val="292929"/>
                </a:solidFill>
                <a:latin typeface="Microsoft Sans Serif"/>
                <a:cs typeface="Microsoft Sans Serif"/>
              </a:rPr>
              <a:t>.8333</a:t>
            </a:r>
            <a:endParaRPr dirty="0">
              <a:latin typeface="Microsoft Sans Serif"/>
              <a:cs typeface="Microsoft Sans Serif"/>
            </a:endParaRPr>
          </a:p>
          <a:p>
            <a:pPr marL="241300" marR="41275" indent="-228600">
              <a:lnSpc>
                <a:spcPct val="100000"/>
              </a:lnSpc>
              <a:spcBef>
                <a:spcPts val="1410"/>
              </a:spcBef>
              <a:buFont typeface="Arial MT"/>
              <a:buChar char="•"/>
              <a:tabLst>
                <a:tab pos="240665" algn="l"/>
                <a:tab pos="241300" algn="l"/>
              </a:tabLst>
            </a:pPr>
            <a:r>
              <a:rPr spc="-105" dirty="0">
                <a:solidFill>
                  <a:srgbClr val="292929"/>
                </a:solidFill>
                <a:latin typeface="Microsoft Sans Serif"/>
                <a:cs typeface="Microsoft Sans Serif"/>
              </a:rPr>
              <a:t>Given</a:t>
            </a:r>
            <a:r>
              <a:rPr spc="-100" dirty="0">
                <a:solidFill>
                  <a:srgbClr val="292929"/>
                </a:solidFill>
                <a:latin typeface="Microsoft Sans Serif"/>
                <a:cs typeface="Microsoft Sans Serif"/>
              </a:rPr>
              <a:t> </a:t>
            </a:r>
            <a:r>
              <a:rPr dirty="0">
                <a:solidFill>
                  <a:srgbClr val="292929"/>
                </a:solidFill>
                <a:latin typeface="Microsoft Sans Serif"/>
                <a:cs typeface="Microsoft Sans Serif"/>
              </a:rPr>
              <a:t>that </a:t>
            </a:r>
            <a:r>
              <a:rPr spc="-30" dirty="0">
                <a:solidFill>
                  <a:srgbClr val="292929"/>
                </a:solidFill>
                <a:latin typeface="Microsoft Sans Serif"/>
                <a:cs typeface="Microsoft Sans Serif"/>
              </a:rPr>
              <a:t>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10" dirty="0">
                <a:solidFill>
                  <a:srgbClr val="292929"/>
                </a:solidFill>
                <a:latin typeface="Microsoft Sans Serif"/>
                <a:cs typeface="Microsoft Sans Serif"/>
              </a:rPr>
              <a:t> </a:t>
            </a:r>
            <a:r>
              <a:rPr spc="-65" dirty="0">
                <a:solidFill>
                  <a:srgbClr val="292929"/>
                </a:solidFill>
                <a:latin typeface="Microsoft Sans Serif"/>
                <a:cs typeface="Microsoft Sans Serif"/>
              </a:rPr>
              <a:t>Classfication</a:t>
            </a:r>
            <a:r>
              <a:rPr spc="20" dirty="0">
                <a:solidFill>
                  <a:srgbClr val="292929"/>
                </a:solidFill>
                <a:latin typeface="Microsoft Sans Serif"/>
                <a:cs typeface="Microsoft Sans Serif"/>
              </a:rPr>
              <a:t> </a:t>
            </a:r>
            <a:r>
              <a:rPr spc="-30" dirty="0">
                <a:solidFill>
                  <a:srgbClr val="292929"/>
                </a:solidFill>
                <a:latin typeface="Microsoft Sans Serif"/>
                <a:cs typeface="Microsoft Sans Serif"/>
              </a:rPr>
              <a:t>algorithms</a:t>
            </a:r>
            <a:r>
              <a:rPr spc="45" dirty="0">
                <a:solidFill>
                  <a:srgbClr val="292929"/>
                </a:solidFill>
                <a:latin typeface="Microsoft Sans Serif"/>
                <a:cs typeface="Microsoft Sans Serif"/>
              </a:rPr>
              <a:t> </a:t>
            </a:r>
            <a:r>
              <a:rPr spc="-80"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65" dirty="0">
                <a:solidFill>
                  <a:srgbClr val="292929"/>
                </a:solidFill>
                <a:latin typeface="Microsoft Sans Serif"/>
                <a:cs typeface="Microsoft Sans Serif"/>
              </a:rPr>
              <a:t>very</a:t>
            </a:r>
            <a:r>
              <a:rPr spc="65" dirty="0">
                <a:solidFill>
                  <a:srgbClr val="292929"/>
                </a:solidFill>
                <a:latin typeface="Microsoft Sans Serif"/>
                <a:cs typeface="Microsoft Sans Serif"/>
              </a:rPr>
              <a:t> </a:t>
            </a:r>
            <a:r>
              <a:rPr spc="-75" dirty="0">
                <a:solidFill>
                  <a:srgbClr val="292929"/>
                </a:solidFill>
                <a:latin typeface="Microsoft Sans Serif"/>
                <a:cs typeface="Microsoft Sans Serif"/>
              </a:rPr>
              <a:t>close</a:t>
            </a:r>
            <a:r>
              <a:rPr spc="4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5" dirty="0">
                <a:solidFill>
                  <a:srgbClr val="292929"/>
                </a:solidFill>
                <a:latin typeface="Microsoft Sans Serif"/>
                <a:cs typeface="Microsoft Sans Serif"/>
              </a:rPr>
              <a:t>test</a:t>
            </a:r>
            <a:r>
              <a:rPr spc="65" dirty="0">
                <a:solidFill>
                  <a:srgbClr val="292929"/>
                </a:solidFill>
                <a:latin typeface="Microsoft Sans Serif"/>
                <a:cs typeface="Microsoft Sans Serif"/>
              </a:rPr>
              <a:t> </a:t>
            </a:r>
            <a:r>
              <a:rPr spc="-85" dirty="0">
                <a:solidFill>
                  <a:srgbClr val="292929"/>
                </a:solidFill>
                <a:latin typeface="Microsoft Sans Serif"/>
                <a:cs typeface="Microsoft Sans Serif"/>
              </a:rPr>
              <a:t>scores</a:t>
            </a:r>
            <a:r>
              <a:rPr spc="50" dirty="0">
                <a:solidFill>
                  <a:srgbClr val="292929"/>
                </a:solidFill>
                <a:latin typeface="Microsoft Sans Serif"/>
                <a:cs typeface="Microsoft Sans Serif"/>
              </a:rPr>
              <a:t> </a:t>
            </a:r>
            <a:r>
              <a:rPr spc="-75"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14" dirty="0">
                <a:solidFill>
                  <a:srgbClr val="292929"/>
                </a:solidFill>
                <a:latin typeface="Microsoft Sans Serif"/>
                <a:cs typeface="Microsoft Sans Serif"/>
              </a:rPr>
              <a:t>same,</a:t>
            </a:r>
            <a:r>
              <a:rPr spc="50" dirty="0">
                <a:solidFill>
                  <a:srgbClr val="292929"/>
                </a:solidFill>
                <a:latin typeface="Microsoft Sans Serif"/>
                <a:cs typeface="Microsoft Sans Serif"/>
              </a:rPr>
              <a:t> </a:t>
            </a:r>
            <a:r>
              <a:rPr spc="-80" dirty="0">
                <a:solidFill>
                  <a:srgbClr val="292929"/>
                </a:solidFill>
                <a:latin typeface="Microsoft Sans Serif"/>
                <a:cs typeface="Microsoft Sans Serif"/>
              </a:rPr>
              <a:t>we</a:t>
            </a:r>
            <a:r>
              <a:rPr spc="60" dirty="0">
                <a:solidFill>
                  <a:srgbClr val="292929"/>
                </a:solidFill>
                <a:latin typeface="Microsoft Sans Serif"/>
                <a:cs typeface="Microsoft Sans Serif"/>
              </a:rPr>
              <a:t> </a:t>
            </a:r>
            <a:r>
              <a:rPr spc="-110" dirty="0">
                <a:solidFill>
                  <a:srgbClr val="292929"/>
                </a:solidFill>
                <a:latin typeface="Microsoft Sans Serif"/>
                <a:cs typeface="Microsoft Sans Serif"/>
              </a:rPr>
              <a:t>may</a:t>
            </a:r>
            <a:r>
              <a:rPr spc="45" dirty="0">
                <a:solidFill>
                  <a:srgbClr val="292929"/>
                </a:solidFill>
                <a:latin typeface="Microsoft Sans Serif"/>
                <a:cs typeface="Microsoft Sans Serif"/>
              </a:rPr>
              <a:t> </a:t>
            </a:r>
            <a:r>
              <a:rPr spc="-65" dirty="0">
                <a:solidFill>
                  <a:srgbClr val="292929"/>
                </a:solidFill>
                <a:latin typeface="Microsoft Sans Serif"/>
                <a:cs typeface="Microsoft Sans Serif"/>
              </a:rPr>
              <a:t>need</a:t>
            </a:r>
            <a:r>
              <a:rPr spc="40" dirty="0">
                <a:solidFill>
                  <a:srgbClr val="292929"/>
                </a:solidFill>
                <a:latin typeface="Microsoft Sans Serif"/>
                <a:cs typeface="Microsoft Sans Serif"/>
              </a:rPr>
              <a:t> </a:t>
            </a:r>
            <a:r>
              <a:rPr spc="-130" dirty="0">
                <a:solidFill>
                  <a:srgbClr val="292929"/>
                </a:solidFill>
                <a:latin typeface="Microsoft Sans Serif"/>
                <a:cs typeface="Microsoft Sans Serif"/>
              </a:rPr>
              <a:t>a </a:t>
            </a:r>
            <a:r>
              <a:rPr spc="-515" dirty="0">
                <a:solidFill>
                  <a:srgbClr val="292929"/>
                </a:solidFill>
                <a:latin typeface="Microsoft Sans Serif"/>
                <a:cs typeface="Microsoft Sans Serif"/>
              </a:rPr>
              <a:t> </a:t>
            </a:r>
            <a:r>
              <a:rPr spc="-30" dirty="0">
                <a:solidFill>
                  <a:srgbClr val="292929"/>
                </a:solidFill>
                <a:latin typeface="Microsoft Sans Serif"/>
                <a:cs typeface="Microsoft Sans Serif"/>
              </a:rPr>
              <a:t>broader</a:t>
            </a:r>
            <a:r>
              <a:rPr spc="3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6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60" dirty="0">
                <a:solidFill>
                  <a:srgbClr val="292929"/>
                </a:solidFill>
                <a:latin typeface="Microsoft Sans Serif"/>
                <a:cs typeface="Microsoft Sans Serif"/>
              </a:rPr>
              <a:t> </a:t>
            </a:r>
            <a:r>
              <a:rPr spc="40" dirty="0">
                <a:solidFill>
                  <a:srgbClr val="292929"/>
                </a:solidFill>
                <a:latin typeface="Microsoft Sans Serif"/>
                <a:cs typeface="Microsoft Sans Serif"/>
              </a:rPr>
              <a:t>to</a:t>
            </a:r>
            <a:r>
              <a:rPr spc="70" dirty="0">
                <a:solidFill>
                  <a:srgbClr val="292929"/>
                </a:solidFill>
                <a:latin typeface="Microsoft Sans Serif"/>
                <a:cs typeface="Microsoft Sans Serif"/>
              </a:rPr>
              <a:t> </a:t>
            </a:r>
            <a:r>
              <a:rPr spc="-10" dirty="0">
                <a:solidFill>
                  <a:srgbClr val="292929"/>
                </a:solidFill>
                <a:latin typeface="Microsoft Sans Serif"/>
                <a:cs typeface="Microsoft Sans Serif"/>
              </a:rPr>
              <a:t>further</a:t>
            </a:r>
            <a:r>
              <a:rPr spc="50" dirty="0">
                <a:solidFill>
                  <a:srgbClr val="292929"/>
                </a:solidFill>
                <a:latin typeface="Microsoft Sans Serif"/>
                <a:cs typeface="Microsoft Sans Serif"/>
              </a:rPr>
              <a:t> </a:t>
            </a:r>
            <a:r>
              <a:rPr spc="-35" dirty="0">
                <a:solidFill>
                  <a:srgbClr val="292929"/>
                </a:solidFill>
                <a:latin typeface="Microsoft Sans Serif"/>
                <a:cs typeface="Microsoft Sans Serif"/>
              </a:rPr>
              <a:t>tune</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65" dirty="0">
                <a:solidFill>
                  <a:srgbClr val="292929"/>
                </a:solidFill>
                <a:latin typeface="Microsoft Sans Serif"/>
                <a:cs typeface="Microsoft Sans Serif"/>
              </a:rPr>
              <a:t> </a:t>
            </a:r>
            <a:r>
              <a:rPr spc="-55" dirty="0">
                <a:solidFill>
                  <a:srgbClr val="292929"/>
                </a:solidFill>
                <a:latin typeface="Microsoft Sans Serif"/>
                <a:cs typeface="Microsoft Sans Serif"/>
              </a:rPr>
              <a:t>models</a:t>
            </a:r>
            <a:endParaRPr dirty="0">
              <a:latin typeface="Microsoft Sans Serif"/>
              <a:cs typeface="Microsoft Sans Serif"/>
            </a:endParaRPr>
          </a:p>
        </p:txBody>
      </p:sp>
      <p:sp>
        <p:nvSpPr>
          <p:cNvPr id="3" name="object 3"/>
          <p:cNvSpPr txBox="1">
            <a:spLocks noGrp="1"/>
          </p:cNvSpPr>
          <p:nvPr>
            <p:ph type="title"/>
          </p:nvPr>
        </p:nvSpPr>
        <p:spPr>
          <a:xfrm>
            <a:off x="848969" y="417652"/>
            <a:ext cx="4531360" cy="589280"/>
          </a:xfrm>
          <a:prstGeom prst="rect">
            <a:avLst/>
          </a:prstGeom>
        </p:spPr>
        <p:txBody>
          <a:bodyPr vert="horz" wrap="square" lIns="0" tIns="12065" rIns="0" bIns="0" rtlCol="0">
            <a:spAutoFit/>
          </a:bodyPr>
          <a:lstStyle/>
          <a:p>
            <a:pPr marL="12700">
              <a:lnSpc>
                <a:spcPct val="100000"/>
              </a:lnSpc>
              <a:spcBef>
                <a:spcPts val="95"/>
              </a:spcBef>
            </a:pPr>
            <a:r>
              <a:rPr spc="-110" dirty="0"/>
              <a:t>Classification</a:t>
            </a:r>
            <a:r>
              <a:rPr spc="95" dirty="0"/>
              <a:t> </a:t>
            </a:r>
            <a:r>
              <a:rPr spc="-165" dirty="0"/>
              <a:t>Accuracy</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44</a:t>
            </a:fld>
            <a:endParaRPr spc="70" dirty="0"/>
          </a:p>
        </p:txBody>
      </p:sp>
      <p:pic>
        <p:nvPicPr>
          <p:cNvPr id="4" name="object 4"/>
          <p:cNvPicPr/>
          <p:nvPr/>
        </p:nvPicPr>
        <p:blipFill>
          <a:blip r:embed="rId2" cstate="print"/>
          <a:stretch>
            <a:fillRect/>
          </a:stretch>
        </p:blipFill>
        <p:spPr>
          <a:xfrm>
            <a:off x="687323" y="1449323"/>
            <a:ext cx="3579877" cy="2706625"/>
          </a:xfrm>
          <a:prstGeom prst="rect">
            <a:avLst/>
          </a:prstGeom>
        </p:spPr>
      </p:pic>
      <p:pic>
        <p:nvPicPr>
          <p:cNvPr id="5" name="object 5"/>
          <p:cNvPicPr/>
          <p:nvPr/>
        </p:nvPicPr>
        <p:blipFill>
          <a:blip r:embed="rId3" cstate="print"/>
          <a:stretch>
            <a:fillRect/>
          </a:stretch>
        </p:blipFill>
        <p:spPr>
          <a:xfrm>
            <a:off x="687323" y="4267200"/>
            <a:ext cx="3579877" cy="12954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24400" y="1702630"/>
            <a:ext cx="6781800" cy="3452740"/>
          </a:xfrm>
          <a:prstGeom prst="rect">
            <a:avLst/>
          </a:prstGeom>
        </p:spPr>
        <p:txBody>
          <a:bodyPr vert="horz" wrap="square" lIns="0" tIns="63500" rIns="0" bIns="0" rtlCol="0">
            <a:spAutoFit/>
          </a:bodyPr>
          <a:lstStyle/>
          <a:p>
            <a:pPr marL="241300" marR="66040" indent="-228600">
              <a:lnSpc>
                <a:spcPts val="1630"/>
              </a:lnSpc>
              <a:spcBef>
                <a:spcPts val="500"/>
              </a:spcBef>
              <a:buFont typeface="Arial MT"/>
              <a:buChar char="•"/>
              <a:tabLst>
                <a:tab pos="240665" algn="l"/>
                <a:tab pos="241300" algn="l"/>
              </a:tabLst>
            </a:pPr>
            <a:r>
              <a:rPr sz="1700" spc="-110"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matrix</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5" dirty="0">
                <a:solidFill>
                  <a:srgbClr val="292929"/>
                </a:solidFill>
                <a:latin typeface="Microsoft Sans Serif"/>
                <a:cs typeface="Microsoft Sans Serif"/>
              </a:rPr>
              <a:t> </a:t>
            </a:r>
            <a:r>
              <a:rPr sz="1700" spc="-100" dirty="0">
                <a:solidFill>
                  <a:srgbClr val="292929"/>
                </a:solidFill>
                <a:latin typeface="Microsoft Sans Serif"/>
                <a:cs typeface="Microsoft Sans Serif"/>
              </a:rPr>
              <a:t>same</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all</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models </a:t>
            </a:r>
            <a:r>
              <a:rPr sz="1700" spc="-434" dirty="0">
                <a:solidFill>
                  <a:srgbClr val="292929"/>
                </a:solidFill>
                <a:latin typeface="Microsoft Sans Serif"/>
                <a:cs typeface="Microsoft Sans Serif"/>
              </a:rPr>
              <a:t> </a:t>
            </a:r>
            <a:r>
              <a:rPr sz="1700" spc="-140" dirty="0">
                <a:solidFill>
                  <a:srgbClr val="292929"/>
                </a:solidFill>
                <a:latin typeface="Microsoft Sans Serif"/>
                <a:cs typeface="Microsoft Sans Serif"/>
              </a:rPr>
              <a:t>(LR,</a:t>
            </a:r>
            <a:r>
              <a:rPr sz="1700" spc="60" dirty="0">
                <a:solidFill>
                  <a:srgbClr val="292929"/>
                </a:solidFill>
                <a:latin typeface="Microsoft Sans Serif"/>
                <a:cs typeface="Microsoft Sans Serif"/>
              </a:rPr>
              <a:t> </a:t>
            </a:r>
            <a:r>
              <a:rPr sz="1700" spc="-125" dirty="0">
                <a:solidFill>
                  <a:srgbClr val="292929"/>
                </a:solidFill>
                <a:latin typeface="Microsoft Sans Serif"/>
                <a:cs typeface="Microsoft Sans Serif"/>
              </a:rPr>
              <a:t>SVM,</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Decision</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Tree,</a:t>
            </a:r>
            <a:r>
              <a:rPr sz="1700" spc="40" dirty="0">
                <a:solidFill>
                  <a:srgbClr val="292929"/>
                </a:solidFill>
                <a:latin typeface="Microsoft Sans Serif"/>
                <a:cs typeface="Microsoft Sans Serif"/>
              </a:rPr>
              <a:t> </a:t>
            </a:r>
            <a:r>
              <a:rPr sz="1700" spc="-125" dirty="0">
                <a:solidFill>
                  <a:srgbClr val="292929"/>
                </a:solidFill>
                <a:latin typeface="Microsoft Sans Serif"/>
                <a:cs typeface="Microsoft Sans Serif"/>
              </a:rPr>
              <a:t>KNN)</a:t>
            </a:r>
            <a:endParaRPr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5" dirty="0">
                <a:solidFill>
                  <a:srgbClr val="292929"/>
                </a:solidFill>
                <a:latin typeface="Microsoft Sans Serif"/>
                <a:cs typeface="Microsoft Sans Serif"/>
              </a:rPr>
              <a:t>Per</a:t>
            </a:r>
            <a:r>
              <a:rPr sz="1700" spc="6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70" dirty="0">
                <a:solidFill>
                  <a:srgbClr val="292929"/>
                </a:solidFill>
                <a:latin typeface="Microsoft Sans Serif"/>
                <a:cs typeface="Microsoft Sans Serif"/>
              </a:rPr>
              <a:t> </a:t>
            </a:r>
            <a:r>
              <a:rPr sz="1700" spc="-40" dirty="0">
                <a:solidFill>
                  <a:srgbClr val="292929"/>
                </a:solidFill>
                <a:latin typeface="Microsoft Sans Serif"/>
                <a:cs typeface="Microsoft Sans Serif"/>
              </a:rPr>
              <a:t>matrix,</a:t>
            </a:r>
            <a:r>
              <a:rPr sz="1700" spc="4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90" dirty="0">
                <a:solidFill>
                  <a:srgbClr val="292929"/>
                </a:solidFill>
                <a:latin typeface="Microsoft Sans Serif"/>
                <a:cs typeface="Microsoft Sans Serif"/>
              </a:rPr>
              <a:t> </a:t>
            </a:r>
            <a:r>
              <a:rPr sz="1700" spc="-70" dirty="0">
                <a:solidFill>
                  <a:srgbClr val="292929"/>
                </a:solidFill>
                <a:latin typeface="Microsoft Sans Serif"/>
                <a:cs typeface="Microsoft Sans Serif"/>
              </a:rPr>
              <a:t>made</a:t>
            </a:r>
            <a:r>
              <a:rPr sz="1700" spc="60" dirty="0">
                <a:solidFill>
                  <a:srgbClr val="292929"/>
                </a:solidFill>
                <a:latin typeface="Microsoft Sans Serif"/>
                <a:cs typeface="Microsoft Sans Serif"/>
              </a:rPr>
              <a:t> </a:t>
            </a:r>
            <a:r>
              <a:rPr sz="1700" spc="80" dirty="0">
                <a:solidFill>
                  <a:srgbClr val="292929"/>
                </a:solidFill>
                <a:latin typeface="Microsoft Sans Serif"/>
                <a:cs typeface="Microsoft Sans Serif"/>
              </a:rPr>
              <a:t>18 </a:t>
            </a:r>
            <a:r>
              <a:rPr sz="1700" spc="-434" dirty="0">
                <a:solidFill>
                  <a:srgbClr val="292929"/>
                </a:solidFill>
                <a:latin typeface="Microsoft Sans Serif"/>
                <a:cs typeface="Microsoft Sans Serif"/>
              </a:rPr>
              <a:t> </a:t>
            </a:r>
            <a:r>
              <a:rPr sz="1700" spc="-20" dirty="0">
                <a:solidFill>
                  <a:srgbClr val="292929"/>
                </a:solidFill>
                <a:latin typeface="Microsoft Sans Serif"/>
                <a:cs typeface="Microsoft Sans Serif"/>
              </a:rPr>
              <a:t>predictions</a:t>
            </a:r>
            <a:endParaRPr lang="en-IN"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12</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45"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6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45" dirty="0">
                <a:solidFill>
                  <a:srgbClr val="292929"/>
                </a:solidFill>
                <a:latin typeface="Microsoft Sans Serif"/>
                <a:cs typeface="Microsoft Sans Serif"/>
              </a:rPr>
              <a:t> </a:t>
            </a:r>
            <a:r>
              <a:rPr sz="1700" spc="-30" dirty="0" err="1">
                <a:solidFill>
                  <a:srgbClr val="292929"/>
                </a:solidFill>
                <a:latin typeface="Microsoft Sans Serif"/>
                <a:cs typeface="Microsoft Sans Serif"/>
              </a:rPr>
              <a:t>landing,</a:t>
            </a:r>
            <a:r>
              <a:rPr sz="1700" spc="-50" dirty="0" err="1">
                <a:solidFill>
                  <a:srgbClr val="292929"/>
                </a:solidFill>
                <a:latin typeface="Microsoft Sans Serif"/>
                <a:cs typeface="Microsoft Sans Serif"/>
              </a:rPr>
              <a:t>and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5"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a:t>
            </a:r>
            <a:r>
              <a:rPr sz="1700" spc="90"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positive)</a:t>
            </a:r>
            <a:endParaRPr sz="1700" dirty="0">
              <a:latin typeface="Microsoft Sans Serif"/>
              <a:cs typeface="Microsoft Sans Serif"/>
            </a:endParaRPr>
          </a:p>
          <a:p>
            <a:pPr marL="241300" marR="194310" indent="-228600">
              <a:lnSpc>
                <a:spcPct val="8000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left)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No</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10"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negative)</a:t>
            </a:r>
            <a:endParaRPr sz="1700" dirty="0">
              <a:latin typeface="Microsoft Sans Serif"/>
              <a:cs typeface="Microsoft Sans Serif"/>
            </a:endParaRPr>
          </a:p>
          <a:p>
            <a:pPr marL="241300" marR="214629" indent="-228600">
              <a:lnSpc>
                <a:spcPct val="80100"/>
              </a:lnSpc>
              <a:spcBef>
                <a:spcPts val="140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45"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10" dirty="0">
                <a:solidFill>
                  <a:srgbClr val="292929"/>
                </a:solidFill>
                <a:latin typeface="Microsoft Sans Serif"/>
                <a:cs typeface="Microsoft Sans Serif"/>
              </a:rPr>
              <a:t>right)</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6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5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434"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 </a:t>
            </a:r>
            <a:r>
              <a:rPr sz="1700" spc="-60" dirty="0">
                <a:solidFill>
                  <a:srgbClr val="292929"/>
                </a:solidFill>
                <a:latin typeface="Microsoft Sans Serif"/>
                <a:cs typeface="Microsoft Sans Serif"/>
              </a:rPr>
              <a:t> </a:t>
            </a:r>
            <a:r>
              <a:rPr sz="1700" spc="-90" dirty="0">
                <a:solidFill>
                  <a:srgbClr val="292929"/>
                </a:solidFill>
                <a:latin typeface="Microsoft Sans Serif"/>
                <a:cs typeface="Microsoft Sans Serif"/>
              </a:rPr>
              <a:t>(False</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positive)</a:t>
            </a:r>
            <a:endParaRPr sz="1700" dirty="0">
              <a:latin typeface="Microsoft Sans Serif"/>
              <a:cs typeface="Microsoft Sans Serif"/>
            </a:endParaRPr>
          </a:p>
          <a:p>
            <a:pPr marL="241300" marR="5080" indent="-228600">
              <a:lnSpc>
                <a:spcPct val="80000"/>
              </a:lnSpc>
              <a:spcBef>
                <a:spcPts val="1390"/>
              </a:spcBef>
              <a:buFont typeface="Arial MT"/>
              <a:buChar char="•"/>
              <a:tabLst>
                <a:tab pos="240665" algn="l"/>
                <a:tab pos="241300" algn="l"/>
              </a:tabLst>
            </a:pPr>
            <a:r>
              <a:rPr sz="1700" spc="-55" dirty="0">
                <a:solidFill>
                  <a:srgbClr val="292929"/>
                </a:solidFill>
                <a:latin typeface="Microsoft Sans Serif"/>
                <a:cs typeface="Microsoft Sans Serif"/>
              </a:rPr>
              <a:t>Overall,</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8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correct</a:t>
            </a:r>
            <a:r>
              <a:rPr sz="1700" spc="7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83%</a:t>
            </a:r>
            <a:r>
              <a:rPr sz="1700" spc="30" dirty="0">
                <a:solidFill>
                  <a:srgbClr val="292929"/>
                </a:solidFill>
                <a:latin typeface="Microsoft Sans Serif"/>
                <a:cs typeface="Microsoft Sans Serif"/>
              </a:rPr>
              <a:t> </a:t>
            </a:r>
            <a:r>
              <a:rPr sz="1700" dirty="0">
                <a:solidFill>
                  <a:srgbClr val="292929"/>
                </a:solidFill>
                <a:latin typeface="Microsoft Sans Serif"/>
                <a:cs typeface="Microsoft Sans Serif"/>
              </a:rPr>
              <a:t>of </a:t>
            </a:r>
            <a:r>
              <a:rPr sz="1700" spc="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 time </a:t>
            </a:r>
            <a:r>
              <a:rPr sz="1700" spc="-145" dirty="0">
                <a:solidFill>
                  <a:srgbClr val="292929"/>
                </a:solidFill>
                <a:latin typeface="Microsoft Sans Serif"/>
                <a:cs typeface="Microsoft Sans Serif"/>
              </a:rPr>
              <a:t>((TP</a:t>
            </a:r>
            <a:r>
              <a:rPr sz="1700" spc="-140" dirty="0">
                <a:solidFill>
                  <a:srgbClr val="292929"/>
                </a:solidFill>
                <a:latin typeface="Microsoft Sans Serif"/>
                <a:cs typeface="Microsoft Sans Serif"/>
              </a:rPr>
              <a:t> </a:t>
            </a:r>
            <a:r>
              <a:rPr sz="1700" spc="140" dirty="0">
                <a:solidFill>
                  <a:srgbClr val="292929"/>
                </a:solidFill>
                <a:latin typeface="Microsoft Sans Serif"/>
                <a:cs typeface="Microsoft Sans Serif"/>
              </a:rPr>
              <a:t>+ </a:t>
            </a:r>
            <a:r>
              <a:rPr sz="1700" spc="-135" dirty="0">
                <a:solidFill>
                  <a:srgbClr val="292929"/>
                </a:solidFill>
                <a:latin typeface="Microsoft Sans Serif"/>
                <a:cs typeface="Microsoft Sans Serif"/>
              </a:rPr>
              <a:t>TN)</a:t>
            </a:r>
            <a:r>
              <a:rPr sz="1700" spc="-130" dirty="0">
                <a:solidFill>
                  <a:srgbClr val="292929"/>
                </a:solidFill>
                <a:latin typeface="Microsoft Sans Serif"/>
                <a:cs typeface="Microsoft Sans Serif"/>
              </a:rPr>
              <a:t> </a:t>
            </a:r>
            <a:r>
              <a:rPr sz="1700" spc="150"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dirty="0">
                <a:solidFill>
                  <a:srgbClr val="292929"/>
                </a:solidFill>
                <a:latin typeface="Microsoft Sans Serif"/>
                <a:cs typeface="Microsoft Sans Serif"/>
              </a:rPr>
              <a:t>with </a:t>
            </a:r>
            <a:r>
              <a:rPr sz="1700" spc="-114" dirty="0">
                <a:solidFill>
                  <a:srgbClr val="292929"/>
                </a:solidFill>
                <a:latin typeface="Microsoft Sans Serif"/>
                <a:cs typeface="Microsoft Sans Serif"/>
              </a:rPr>
              <a:t>a </a:t>
            </a:r>
            <a:r>
              <a:rPr sz="1700" spc="-110" dirty="0">
                <a:solidFill>
                  <a:srgbClr val="292929"/>
                </a:solidFill>
                <a:latin typeface="Microsoft Sans Serif"/>
                <a:cs typeface="Microsoft Sans Serif"/>
              </a:rPr>
              <a:t> </a:t>
            </a:r>
            <a:r>
              <a:rPr sz="1700" spc="-45" dirty="0">
                <a:solidFill>
                  <a:srgbClr val="292929"/>
                </a:solidFill>
                <a:latin typeface="Microsoft Sans Serif"/>
                <a:cs typeface="Microsoft Sans Serif"/>
              </a:rPr>
              <a:t>misclassification</a:t>
            </a:r>
            <a:r>
              <a:rPr sz="1700" spc="8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50" dirty="0">
                <a:solidFill>
                  <a:srgbClr val="292929"/>
                </a:solidFill>
                <a:latin typeface="Microsoft Sans Serif"/>
                <a:cs typeface="Microsoft Sans Serif"/>
              </a:rPr>
              <a:t> </a:t>
            </a:r>
            <a:r>
              <a:rPr sz="1700" spc="-10" dirty="0">
                <a:solidFill>
                  <a:srgbClr val="292929"/>
                </a:solidFill>
                <a:latin typeface="Microsoft Sans Serif"/>
                <a:cs typeface="Microsoft Sans Serif"/>
              </a:rPr>
              <a:t>error</a:t>
            </a:r>
            <a:r>
              <a:rPr sz="1700" spc="60" dirty="0">
                <a:solidFill>
                  <a:srgbClr val="292929"/>
                </a:solidFill>
                <a:latin typeface="Microsoft Sans Serif"/>
                <a:cs typeface="Microsoft Sans Serif"/>
              </a:rPr>
              <a:t> </a:t>
            </a:r>
            <a:r>
              <a:rPr sz="1700" spc="-30" dirty="0">
                <a:solidFill>
                  <a:srgbClr val="292929"/>
                </a:solidFill>
                <a:latin typeface="Microsoft Sans Serif"/>
                <a:cs typeface="Microsoft Sans Serif"/>
              </a:rPr>
              <a:t>rate</a:t>
            </a:r>
            <a:r>
              <a:rPr sz="1700" spc="50" dirty="0">
                <a:solidFill>
                  <a:srgbClr val="292929"/>
                </a:solidFill>
                <a:latin typeface="Microsoft Sans Serif"/>
                <a:cs typeface="Microsoft Sans Serif"/>
              </a:rPr>
              <a:t> </a:t>
            </a:r>
            <a:r>
              <a:rPr sz="1700" spc="-135" dirty="0">
                <a:solidFill>
                  <a:srgbClr val="292929"/>
                </a:solidFill>
                <a:latin typeface="Microsoft Sans Serif"/>
                <a:cs typeface="Microsoft Sans Serif"/>
              </a:rPr>
              <a:t>((FP</a:t>
            </a:r>
            <a:r>
              <a:rPr sz="1700" spc="70" dirty="0">
                <a:solidFill>
                  <a:srgbClr val="292929"/>
                </a:solidFill>
                <a:latin typeface="Microsoft Sans Serif"/>
                <a:cs typeface="Microsoft Sans Serif"/>
              </a:rPr>
              <a:t> </a:t>
            </a:r>
            <a:r>
              <a:rPr sz="1700" spc="140" dirty="0">
                <a:solidFill>
                  <a:srgbClr val="292929"/>
                </a:solidFill>
                <a:latin typeface="Microsoft Sans Serif"/>
                <a:cs typeface="Microsoft Sans Serif"/>
              </a:rPr>
              <a:t>+</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FN)</a:t>
            </a:r>
            <a:r>
              <a:rPr sz="1700" spc="55" dirty="0">
                <a:solidFill>
                  <a:srgbClr val="292929"/>
                </a:solidFill>
                <a:latin typeface="Microsoft Sans Serif"/>
                <a:cs typeface="Microsoft Sans Serif"/>
              </a:rPr>
              <a:t> </a:t>
            </a:r>
            <a:r>
              <a:rPr sz="1700" spc="150" dirty="0">
                <a:solidFill>
                  <a:srgbClr val="292929"/>
                </a:solidFill>
                <a:latin typeface="Microsoft Sans Serif"/>
                <a:cs typeface="Microsoft Sans Serif"/>
              </a:rPr>
              <a: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spc="-434"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4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16.5%</a:t>
            </a:r>
            <a:endParaRPr sz="1700" dirty="0">
              <a:latin typeface="Microsoft Sans Serif"/>
              <a:cs typeface="Microsoft Sans Serif"/>
            </a:endParaRPr>
          </a:p>
        </p:txBody>
      </p:sp>
      <p:sp>
        <p:nvSpPr>
          <p:cNvPr id="3" name="object 3"/>
          <p:cNvSpPr txBox="1">
            <a:spLocks noGrp="1"/>
          </p:cNvSpPr>
          <p:nvPr>
            <p:ph type="title"/>
          </p:nvPr>
        </p:nvSpPr>
        <p:spPr>
          <a:xfrm>
            <a:off x="848969" y="417652"/>
            <a:ext cx="3391535" cy="589280"/>
          </a:xfrm>
          <a:prstGeom prst="rect">
            <a:avLst/>
          </a:prstGeom>
        </p:spPr>
        <p:txBody>
          <a:bodyPr vert="horz" wrap="square" lIns="0" tIns="12065" rIns="0" bIns="0" rtlCol="0">
            <a:spAutoFit/>
          </a:bodyPr>
          <a:lstStyle/>
          <a:p>
            <a:pPr marL="12700">
              <a:lnSpc>
                <a:spcPct val="100000"/>
              </a:lnSpc>
              <a:spcBef>
                <a:spcPts val="95"/>
              </a:spcBef>
            </a:pPr>
            <a:r>
              <a:rPr spc="-114" dirty="0"/>
              <a:t>Confusion</a:t>
            </a:r>
            <a:r>
              <a:rPr spc="60" dirty="0"/>
              <a:t> </a:t>
            </a:r>
            <a:r>
              <a:rPr spc="-65" dirty="0"/>
              <a:t>Matrix</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45</a:t>
            </a:fld>
            <a:endParaRPr spc="70" dirty="0"/>
          </a:p>
        </p:txBody>
      </p:sp>
      <p:pic>
        <p:nvPicPr>
          <p:cNvPr id="4" name="object 4"/>
          <p:cNvPicPr/>
          <p:nvPr/>
        </p:nvPicPr>
        <p:blipFill>
          <a:blip r:embed="rId2" cstate="print"/>
          <a:stretch>
            <a:fillRect/>
          </a:stretch>
        </p:blipFill>
        <p:spPr>
          <a:xfrm>
            <a:off x="685800" y="1702630"/>
            <a:ext cx="3962400" cy="3372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46</a:t>
            </a:r>
            <a:endParaRPr sz="1600">
              <a:latin typeface="Microsoft Sans Serif"/>
              <a:cs typeface="Microsoft Sans Serif"/>
            </a:endParaRPr>
          </a:p>
        </p:txBody>
      </p:sp>
      <p:sp>
        <p:nvSpPr>
          <p:cNvPr id="3" name="object 3"/>
          <p:cNvSpPr txBox="1"/>
          <p:nvPr/>
        </p:nvSpPr>
        <p:spPr>
          <a:xfrm>
            <a:off x="614984" y="1447800"/>
            <a:ext cx="10962031" cy="4192943"/>
          </a:xfrm>
          <a:prstGeom prst="rect">
            <a:avLst/>
          </a:prstGeom>
        </p:spPr>
        <p:txBody>
          <a:bodyPr vert="horz" wrap="square" lIns="0" tIns="158750" rIns="0" bIns="0" rtlCol="0">
            <a:spAutoFit/>
          </a:bodyPr>
          <a:lstStyle/>
          <a:p>
            <a:pPr marL="241300" indent="-228600">
              <a:lnSpc>
                <a:spcPct val="100000"/>
              </a:lnSpc>
              <a:spcBef>
                <a:spcPts val="1250"/>
              </a:spcBef>
              <a:buFont typeface="Arial MT"/>
              <a:buChar char="•"/>
              <a:tabLst>
                <a:tab pos="240665" algn="l"/>
                <a:tab pos="241300" algn="l"/>
              </a:tabLst>
            </a:pPr>
            <a:r>
              <a:rPr sz="1600" spc="-105"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numbers</a:t>
            </a:r>
            <a:r>
              <a:rPr sz="1600" spc="6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flights</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a:t>
            </a:r>
            <a:r>
              <a:rPr sz="1600" spc="3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stage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likely</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land</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successfully</a:t>
            </a:r>
            <a:endParaRPr sz="1600" dirty="0">
              <a:latin typeface="Microsoft Sans Serif"/>
              <a:cs typeface="Microsoft Sans Serif"/>
            </a:endParaRPr>
          </a:p>
          <a:p>
            <a:pPr marL="241300" marR="151765" indent="-228600">
              <a:lnSpc>
                <a:spcPts val="2160"/>
              </a:lnSpc>
              <a:spcBef>
                <a:spcPts val="1425"/>
              </a:spcBef>
              <a:buFont typeface="Arial MT"/>
              <a:buChar char="•"/>
              <a:tabLst>
                <a:tab pos="240665" algn="l"/>
                <a:tab pos="241300"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appear</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go</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up</a:t>
            </a:r>
            <a:r>
              <a:rPr sz="1600" spc="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4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increases</a:t>
            </a:r>
            <a:r>
              <a:rPr sz="1600" spc="40" dirty="0">
                <a:solidFill>
                  <a:srgbClr val="292929"/>
                </a:solidFill>
                <a:latin typeface="Microsoft Sans Serif"/>
                <a:cs typeface="Microsoft Sans Serif"/>
              </a:rPr>
              <a:t> </a:t>
            </a:r>
            <a:r>
              <a:rPr sz="1600" spc="15" dirty="0">
                <a:solidFill>
                  <a:srgbClr val="292929"/>
                </a:solidFill>
                <a:latin typeface="Microsoft Sans Serif"/>
                <a:cs typeface="Microsoft Sans Serif"/>
              </a:rPr>
              <a:t>but</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there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no</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clear</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correlation</a:t>
            </a:r>
            <a:r>
              <a:rPr sz="1600" spc="4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 </a:t>
            </a:r>
            <a:r>
              <a:rPr sz="1600" spc="-51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30" dirty="0">
                <a:solidFill>
                  <a:srgbClr val="292929"/>
                </a:solidFill>
                <a:latin typeface="Microsoft Sans Serif"/>
                <a:cs typeface="Microsoft Sans Serif"/>
              </a:rPr>
              <a:t> </a:t>
            </a:r>
            <a:r>
              <a:rPr sz="1600" spc="-120" dirty="0">
                <a:solidFill>
                  <a:srgbClr val="292929"/>
                </a:solidFill>
                <a:latin typeface="Microsoft Sans Serif"/>
                <a:cs typeface="Microsoft Sans Serif"/>
              </a:rPr>
              <a:t>mass</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endParaRPr sz="1600" dirty="0">
              <a:latin typeface="Microsoft Sans Serif"/>
              <a:cs typeface="Microsoft Sans Serif"/>
            </a:endParaRPr>
          </a:p>
          <a:p>
            <a:pPr marL="241300" indent="-228600">
              <a:lnSpc>
                <a:spcPct val="100000"/>
              </a:lnSpc>
              <a:spcBef>
                <a:spcPts val="11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80%</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241300" marR="5080" indent="-228600">
              <a:lnSpc>
                <a:spcPts val="2160"/>
              </a:lnSpc>
              <a:spcBef>
                <a:spcPts val="14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0" dirty="0">
                <a:solidFill>
                  <a:srgbClr val="292929"/>
                </a:solidFill>
                <a:latin typeface="Microsoft Sans Serif"/>
                <a:cs typeface="Microsoft Sans Serif"/>
              </a:rPr>
              <a:t>LC-39A’</a:t>
            </a:r>
            <a:r>
              <a:rPr sz="1600" spc="70"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‘CCAFS</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SLC- </a:t>
            </a:r>
            <a:r>
              <a:rPr sz="1600" spc="-515" dirty="0">
                <a:solidFill>
                  <a:srgbClr val="292929"/>
                </a:solidFill>
                <a:latin typeface="Microsoft Sans Serif"/>
                <a:cs typeface="Microsoft Sans Serif"/>
              </a:rPr>
              <a:t> </a:t>
            </a:r>
            <a:r>
              <a:rPr sz="1600" spc="70" dirty="0">
                <a:solidFill>
                  <a:srgbClr val="292929"/>
                </a:solidFill>
                <a:latin typeface="Microsoft Sans Serif"/>
                <a:cs typeface="Microsoft Sans Serif"/>
              </a:rPr>
              <a:t>40’</a:t>
            </a:r>
            <a:r>
              <a:rPr sz="1600" spc="75"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rate</a:t>
            </a:r>
            <a:endParaRPr sz="1600" dirty="0">
              <a:latin typeface="Microsoft Sans Serif"/>
              <a:cs typeface="Microsoft Sans Serif"/>
            </a:endParaRPr>
          </a:p>
          <a:p>
            <a:pPr marL="241300" marR="93345" indent="-228600">
              <a:lnSpc>
                <a:spcPts val="2160"/>
              </a:lnSpc>
              <a:spcBef>
                <a:spcPts val="1395"/>
              </a:spcBef>
              <a:buFont typeface="Arial MT"/>
              <a:buChar char="•"/>
              <a:tabLst>
                <a:tab pos="240665" algn="l"/>
                <a:tab pos="241300" algn="l"/>
              </a:tabLst>
            </a:pPr>
            <a:r>
              <a:rPr sz="1600" spc="-25" dirty="0">
                <a:solidFill>
                  <a:srgbClr val="292929"/>
                </a:solidFill>
                <a:latin typeface="Microsoft Sans Serif"/>
                <a:cs typeface="Microsoft Sans Serif"/>
              </a:rPr>
              <a:t>Orbits</a:t>
            </a:r>
            <a:r>
              <a:rPr sz="1600" spc="50" dirty="0">
                <a:solidFill>
                  <a:srgbClr val="292929"/>
                </a:solidFill>
                <a:latin typeface="Microsoft Sans Serif"/>
                <a:cs typeface="Microsoft Sans Serif"/>
              </a:rPr>
              <a:t> </a:t>
            </a:r>
            <a:r>
              <a:rPr sz="1600" spc="-105" dirty="0">
                <a:solidFill>
                  <a:srgbClr val="292929"/>
                </a:solidFill>
                <a:latin typeface="Microsoft Sans Serif"/>
                <a:cs typeface="Microsoft Sans Serif"/>
              </a:rPr>
              <a:t>ES-L1,</a:t>
            </a:r>
            <a:r>
              <a:rPr sz="1600" spc="70" dirty="0">
                <a:solidFill>
                  <a:srgbClr val="292929"/>
                </a:solidFill>
                <a:latin typeface="Microsoft Sans Serif"/>
                <a:cs typeface="Microsoft Sans Serif"/>
              </a:rPr>
              <a:t> </a:t>
            </a:r>
            <a:r>
              <a:rPr sz="1600" spc="-210" dirty="0">
                <a:solidFill>
                  <a:srgbClr val="292929"/>
                </a:solidFill>
                <a:latin typeface="Microsoft Sans Serif"/>
                <a:cs typeface="Microsoft Sans Serif"/>
              </a:rPr>
              <a:t>GEO,</a:t>
            </a:r>
            <a:r>
              <a:rPr sz="1600" spc="70" dirty="0">
                <a:solidFill>
                  <a:srgbClr val="292929"/>
                </a:solidFill>
                <a:latin typeface="Microsoft Sans Serif"/>
                <a:cs typeface="Microsoft Sans Serif"/>
              </a:rPr>
              <a:t> </a:t>
            </a:r>
            <a:r>
              <a:rPr sz="1600" spc="-165" dirty="0">
                <a:solidFill>
                  <a:srgbClr val="292929"/>
                </a:solidFill>
                <a:latin typeface="Microsoft Sans Serif"/>
                <a:cs typeface="Microsoft Sans Serif"/>
              </a:rPr>
              <a:t>HEO,</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35" dirty="0">
                <a:solidFill>
                  <a:srgbClr val="292929"/>
                </a:solidFill>
                <a:latin typeface="Microsoft Sans Serif"/>
                <a:cs typeface="Microsoft Sans Serif"/>
              </a:rPr>
              <a:t>SSO</a:t>
            </a:r>
            <a:r>
              <a:rPr sz="1600" spc="-229" dirty="0">
                <a:solidFill>
                  <a:srgbClr val="292929"/>
                </a:solidFill>
                <a:latin typeface="Microsoft Sans Serif"/>
                <a:cs typeface="Microsoft Sans Serif"/>
              </a:rPr>
              <a:t> </a:t>
            </a:r>
            <a:r>
              <a:rPr sz="1600" spc="-90" dirty="0">
                <a:solidFill>
                  <a:srgbClr val="292929"/>
                </a:solidFill>
                <a:latin typeface="Microsoft Sans Serif"/>
                <a:cs typeface="Microsoft Sans Serif"/>
              </a:rPr>
              <a:t>have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4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orbit</a:t>
            </a:r>
            <a:r>
              <a:rPr sz="1600" spc="70" dirty="0">
                <a:solidFill>
                  <a:srgbClr val="292929"/>
                </a:solidFill>
                <a:latin typeface="Microsoft Sans Serif"/>
                <a:cs typeface="Microsoft Sans Serif"/>
              </a:rPr>
              <a:t> </a:t>
            </a:r>
            <a:r>
              <a:rPr sz="1600" spc="-229" dirty="0">
                <a:solidFill>
                  <a:srgbClr val="292929"/>
                </a:solidFill>
                <a:latin typeface="Microsoft Sans Serif"/>
                <a:cs typeface="Microsoft Sans Serif"/>
              </a:rPr>
              <a:t>GTO  </a:t>
            </a:r>
            <a:r>
              <a:rPr sz="1600" spc="-30" dirty="0">
                <a:solidFill>
                  <a:srgbClr val="292929"/>
                </a:solidFill>
                <a:latin typeface="Microsoft Sans Serif"/>
                <a:cs typeface="Microsoft Sans Serif"/>
              </a:rPr>
              <a:t>the </a:t>
            </a:r>
            <a:r>
              <a:rPr sz="1600" spc="-52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endParaRPr sz="1600" dirty="0">
              <a:latin typeface="Microsoft Sans Serif"/>
              <a:cs typeface="Microsoft Sans Serif"/>
            </a:endParaRPr>
          </a:p>
          <a:p>
            <a:pPr marL="241300" indent="-228600">
              <a:lnSpc>
                <a:spcPts val="2280"/>
              </a:lnSpc>
              <a:spcBef>
                <a:spcPts val="1130"/>
              </a:spcBef>
              <a:buFont typeface="Arial MT"/>
              <a:buChar char="•"/>
              <a:tabLst>
                <a:tab pos="240665" algn="l"/>
                <a:tab pos="241300" algn="l"/>
              </a:tabLst>
            </a:pPr>
            <a:r>
              <a:rPr sz="1600" spc="-75" dirty="0">
                <a:solidFill>
                  <a:srgbClr val="292929"/>
                </a:solidFill>
                <a:latin typeface="Microsoft Sans Serif"/>
                <a:cs typeface="Microsoft Sans Serif"/>
              </a:rPr>
              <a:t>Lunch</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sites</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located</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strategically</a:t>
            </a:r>
            <a:r>
              <a:rPr sz="1600" spc="3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away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cities</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closer</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coastline,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railroads,</a:t>
            </a:r>
            <a:endParaRPr sz="1600" dirty="0">
              <a:latin typeface="Microsoft Sans Serif"/>
              <a:cs typeface="Microsoft Sans Serif"/>
            </a:endParaRPr>
          </a:p>
          <a:p>
            <a:pPr marL="241300">
              <a:lnSpc>
                <a:spcPts val="2280"/>
              </a:lnSpc>
            </a:pPr>
            <a:r>
              <a:rPr sz="1600" spc="-60" dirty="0">
                <a:solidFill>
                  <a:srgbClr val="292929"/>
                </a:solidFill>
                <a:latin typeface="Microsoft Sans Serif"/>
                <a:cs typeface="Microsoft Sans Serif"/>
              </a:rPr>
              <a:t>and</a:t>
            </a:r>
            <a:r>
              <a:rPr sz="1600" spc="15" dirty="0">
                <a:solidFill>
                  <a:srgbClr val="292929"/>
                </a:solidFill>
                <a:latin typeface="Microsoft Sans Serif"/>
                <a:cs typeface="Microsoft Sans Serif"/>
              </a:rPr>
              <a:t> </a:t>
            </a:r>
            <a:r>
              <a:rPr sz="1600" spc="-55" dirty="0">
                <a:solidFill>
                  <a:srgbClr val="292929"/>
                </a:solidFill>
                <a:latin typeface="Microsoft Sans Serif"/>
                <a:cs typeface="Microsoft Sans Serif"/>
              </a:rPr>
              <a:t>highways</a:t>
            </a:r>
            <a:endParaRPr sz="1600" dirty="0">
              <a:latin typeface="Microsoft Sans Serif"/>
              <a:cs typeface="Microsoft Sans Serif"/>
            </a:endParaRPr>
          </a:p>
          <a:p>
            <a:pPr marL="241300" marR="86995" indent="-228600">
              <a:lnSpc>
                <a:spcPts val="2160"/>
              </a:lnSpc>
              <a:spcBef>
                <a:spcPts val="1440"/>
              </a:spcBef>
              <a:buFont typeface="Arial MT"/>
              <a:buChar char="•"/>
              <a:tabLst>
                <a:tab pos="240665" algn="l"/>
                <a:tab pos="241300" algn="l"/>
              </a:tabLst>
            </a:pPr>
            <a:r>
              <a:rPr sz="1600" spc="-125" dirty="0">
                <a:solidFill>
                  <a:srgbClr val="292929"/>
                </a:solidFill>
                <a:latin typeface="Microsoft Sans Serif"/>
                <a:cs typeface="Microsoft Sans Serif"/>
              </a:rPr>
              <a:t>The</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best</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performing</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Machine</a:t>
            </a:r>
            <a:r>
              <a:rPr sz="1600" spc="40" dirty="0">
                <a:solidFill>
                  <a:srgbClr val="292929"/>
                </a:solidFill>
                <a:latin typeface="Microsoft Sans Serif"/>
                <a:cs typeface="Microsoft Sans Serif"/>
              </a:rPr>
              <a:t> </a:t>
            </a:r>
            <a:r>
              <a:rPr sz="1600" spc="-45" dirty="0">
                <a:solidFill>
                  <a:srgbClr val="292929"/>
                </a:solidFill>
                <a:latin typeface="Microsoft Sans Serif"/>
                <a:cs typeface="Microsoft Sans Serif"/>
              </a:rPr>
              <a:t>Learning</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Classfication</a:t>
            </a:r>
            <a:r>
              <a:rPr sz="1600" spc="4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Model</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Decision</a:t>
            </a:r>
            <a:r>
              <a:rPr sz="1600" spc="4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Tree</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an </a:t>
            </a:r>
            <a:r>
              <a:rPr sz="1600" spc="-9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a:t>
            </a:r>
            <a:r>
              <a:rPr sz="1600" spc="4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87.5%.</a:t>
            </a:r>
            <a:r>
              <a:rPr sz="1600" spc="7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When</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were</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scored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5" dirty="0">
                <a:solidFill>
                  <a:srgbClr val="292929"/>
                </a:solidFill>
                <a:latin typeface="Microsoft Sans Serif"/>
                <a:cs typeface="Microsoft Sans Serif"/>
              </a:rPr>
              <a:t>test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10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 </a:t>
            </a:r>
            <a:r>
              <a:rPr sz="1600" spc="-95" dirty="0">
                <a:solidFill>
                  <a:srgbClr val="292929"/>
                </a:solidFill>
                <a:latin typeface="Microsoft Sans Serif"/>
                <a:cs typeface="Microsoft Sans Serif"/>
              </a:rPr>
              <a:t> </a:t>
            </a:r>
            <a:r>
              <a:rPr sz="1600" spc="-75" dirty="0">
                <a:solidFill>
                  <a:srgbClr val="292929"/>
                </a:solidFill>
                <a:latin typeface="Microsoft Sans Serif"/>
                <a:cs typeface="Microsoft Sans Serif"/>
              </a:rPr>
              <a:t>score</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was</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75" dirty="0">
                <a:solidFill>
                  <a:srgbClr val="292929"/>
                </a:solidFill>
                <a:latin typeface="Microsoft Sans Serif"/>
                <a:cs typeface="Microsoft Sans Serif"/>
              </a:rPr>
              <a:t>83% </a:t>
            </a:r>
            <a:r>
              <a:rPr sz="1600" dirty="0">
                <a:solidFill>
                  <a:srgbClr val="292929"/>
                </a:solidFill>
                <a:latin typeface="Microsoft Sans Serif"/>
                <a:cs typeface="Microsoft Sans Serif"/>
              </a:rPr>
              <a:t>for</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all</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models.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may</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needed</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further</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tune</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 </a:t>
            </a:r>
            <a:r>
              <a:rPr sz="1600" spc="-52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find</a:t>
            </a:r>
            <a:r>
              <a:rPr sz="1600" spc="45" dirty="0">
                <a:solidFill>
                  <a:srgbClr val="292929"/>
                </a:solidFill>
                <a:latin typeface="Microsoft Sans Serif"/>
                <a:cs typeface="Microsoft Sans Serif"/>
              </a:rPr>
              <a:t> </a:t>
            </a:r>
            <a:r>
              <a:rPr sz="1600" spc="-13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potential</a:t>
            </a:r>
            <a:r>
              <a:rPr sz="1600" spc="35" dirty="0">
                <a:solidFill>
                  <a:srgbClr val="292929"/>
                </a:solidFill>
                <a:latin typeface="Microsoft Sans Serif"/>
                <a:cs typeface="Microsoft Sans Serif"/>
              </a:rPr>
              <a:t> </a:t>
            </a:r>
            <a:r>
              <a:rPr sz="1600" dirty="0">
                <a:solidFill>
                  <a:srgbClr val="292929"/>
                </a:solidFill>
                <a:latin typeface="Microsoft Sans Serif"/>
                <a:cs typeface="Microsoft Sans Serif"/>
              </a:rPr>
              <a:t>better</a:t>
            </a:r>
            <a:r>
              <a:rPr sz="1600" spc="50" dirty="0">
                <a:solidFill>
                  <a:srgbClr val="292929"/>
                </a:solidFill>
                <a:latin typeface="Microsoft Sans Serif"/>
                <a:cs typeface="Microsoft Sans Serif"/>
              </a:rPr>
              <a:t> </a:t>
            </a:r>
            <a:r>
              <a:rPr sz="1600" spc="5" dirty="0">
                <a:solidFill>
                  <a:srgbClr val="292929"/>
                </a:solidFill>
                <a:latin typeface="Microsoft Sans Serif"/>
                <a:cs typeface="Microsoft Sans Serif"/>
              </a:rPr>
              <a:t>fit.</a:t>
            </a:r>
            <a:endParaRPr sz="1600" dirty="0">
              <a:latin typeface="Microsoft Sans Serif"/>
              <a:cs typeface="Microsoft Sans Serif"/>
            </a:endParaRPr>
          </a:p>
        </p:txBody>
      </p:sp>
      <p:sp>
        <p:nvSpPr>
          <p:cNvPr id="4" name="object 4"/>
          <p:cNvSpPr txBox="1">
            <a:spLocks noGrp="1"/>
          </p:cNvSpPr>
          <p:nvPr>
            <p:ph type="title"/>
          </p:nvPr>
        </p:nvSpPr>
        <p:spPr>
          <a:xfrm>
            <a:off x="3886200" y="662731"/>
            <a:ext cx="4332631" cy="689291"/>
          </a:xfrm>
          <a:prstGeom prst="rect">
            <a:avLst/>
          </a:prstGeom>
        </p:spPr>
        <p:txBody>
          <a:bodyPr vert="horz" wrap="square" lIns="0" tIns="12065" rIns="0" bIns="0" rtlCol="0">
            <a:spAutoFit/>
          </a:bodyPr>
          <a:lstStyle/>
          <a:p>
            <a:pPr marL="12700">
              <a:lnSpc>
                <a:spcPct val="100000"/>
              </a:lnSpc>
              <a:spcBef>
                <a:spcPts val="95"/>
              </a:spcBef>
            </a:pPr>
            <a:r>
              <a:rPr spc="-135" dirty="0"/>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47</a:t>
            </a:r>
            <a:endParaRPr sz="1600">
              <a:latin typeface="Microsoft Sans Serif"/>
              <a:cs typeface="Microsoft Sans Serif"/>
            </a:endParaRPr>
          </a:p>
        </p:txBody>
      </p:sp>
      <p:sp>
        <p:nvSpPr>
          <p:cNvPr id="3" name="object 3"/>
          <p:cNvSpPr txBox="1"/>
          <p:nvPr/>
        </p:nvSpPr>
        <p:spPr>
          <a:xfrm>
            <a:off x="848969" y="1876424"/>
            <a:ext cx="949388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65" dirty="0">
                <a:solidFill>
                  <a:srgbClr val="292929"/>
                </a:solidFill>
                <a:latin typeface="Microsoft Sans Serif"/>
                <a:cs typeface="Microsoft Sans Serif"/>
              </a:rPr>
              <a:t>Include </a:t>
            </a:r>
            <a:r>
              <a:rPr sz="2200" spc="-105" dirty="0">
                <a:solidFill>
                  <a:srgbClr val="292929"/>
                </a:solidFill>
                <a:latin typeface="Microsoft Sans Serif"/>
                <a:cs typeface="Microsoft Sans Serif"/>
              </a:rPr>
              <a:t>any</a:t>
            </a:r>
            <a:r>
              <a:rPr sz="2200" spc="-10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relevant </a:t>
            </a:r>
            <a:r>
              <a:rPr sz="2200" spc="-105" dirty="0">
                <a:solidFill>
                  <a:srgbClr val="292929"/>
                </a:solidFill>
                <a:latin typeface="Microsoft Sans Serif"/>
                <a:cs typeface="Microsoft Sans Serif"/>
              </a:rPr>
              <a:t>assets</a:t>
            </a:r>
            <a:r>
              <a:rPr sz="2200" spc="-100" dirty="0">
                <a:solidFill>
                  <a:srgbClr val="292929"/>
                </a:solidFill>
                <a:latin typeface="Microsoft Sans Serif"/>
                <a:cs typeface="Microsoft Sans Serif"/>
              </a:rPr>
              <a:t> </a:t>
            </a:r>
            <a:r>
              <a:rPr sz="2200" spc="-30" dirty="0">
                <a:solidFill>
                  <a:srgbClr val="292929"/>
                </a:solidFill>
                <a:latin typeface="Microsoft Sans Serif"/>
                <a:cs typeface="Microsoft Sans Serif"/>
              </a:rPr>
              <a:t>like </a:t>
            </a:r>
            <a:r>
              <a:rPr sz="2200" spc="-60" dirty="0">
                <a:solidFill>
                  <a:srgbClr val="292929"/>
                </a:solidFill>
                <a:latin typeface="Microsoft Sans Serif"/>
                <a:cs typeface="Microsoft Sans Serif"/>
              </a:rPr>
              <a:t>Python </a:t>
            </a:r>
            <a:r>
              <a:rPr sz="2200" spc="-70" dirty="0">
                <a:solidFill>
                  <a:srgbClr val="292929"/>
                </a:solidFill>
                <a:latin typeface="Microsoft Sans Serif"/>
                <a:cs typeface="Microsoft Sans Serif"/>
              </a:rPr>
              <a:t>code</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snippets, </a:t>
            </a:r>
            <a:r>
              <a:rPr sz="2200" spc="-195" dirty="0">
                <a:solidFill>
                  <a:srgbClr val="292929"/>
                </a:solidFill>
                <a:latin typeface="Microsoft Sans Serif"/>
                <a:cs typeface="Microsoft Sans Serif"/>
              </a:rPr>
              <a:t>SQL</a:t>
            </a:r>
            <a:r>
              <a:rPr sz="2200" spc="-190" dirty="0">
                <a:solidFill>
                  <a:srgbClr val="292929"/>
                </a:solidFill>
                <a:latin typeface="Microsoft Sans Serif"/>
                <a:cs typeface="Microsoft Sans Serif"/>
              </a:rPr>
              <a:t> </a:t>
            </a:r>
            <a:r>
              <a:rPr sz="2200" spc="-65" dirty="0">
                <a:solidFill>
                  <a:srgbClr val="292929"/>
                </a:solidFill>
                <a:latin typeface="Microsoft Sans Serif"/>
                <a:cs typeface="Microsoft Sans Serif"/>
              </a:rPr>
              <a:t>queries, </a:t>
            </a:r>
            <a:r>
              <a:rPr sz="2200" spc="-75" dirty="0">
                <a:solidFill>
                  <a:srgbClr val="292929"/>
                </a:solidFill>
                <a:latin typeface="Microsoft Sans Serif"/>
                <a:cs typeface="Microsoft Sans Serif"/>
              </a:rPr>
              <a:t>charts, </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Notebook</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outputs,</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or</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data</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sets</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you</a:t>
            </a:r>
            <a:r>
              <a:rPr sz="2200" spc="80" dirty="0">
                <a:solidFill>
                  <a:srgbClr val="292929"/>
                </a:solidFill>
                <a:latin typeface="Microsoft Sans Serif"/>
                <a:cs typeface="Microsoft Sans Serif"/>
              </a:rPr>
              <a:t> </a:t>
            </a:r>
            <a:r>
              <a:rPr sz="2200" spc="-120" dirty="0">
                <a:solidFill>
                  <a:srgbClr val="292929"/>
                </a:solidFill>
                <a:latin typeface="Microsoft Sans Serif"/>
                <a:cs typeface="Microsoft Sans Serif"/>
              </a:rPr>
              <a:t>may</a:t>
            </a:r>
            <a:r>
              <a:rPr sz="2200" spc="85"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created</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during</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project</a:t>
            </a:r>
            <a:endParaRPr sz="2200" dirty="0">
              <a:latin typeface="Microsoft Sans Serif"/>
              <a:cs typeface="Microsoft Sans Serif"/>
            </a:endParaRPr>
          </a:p>
        </p:txBody>
      </p:sp>
      <p:sp>
        <p:nvSpPr>
          <p:cNvPr id="4" name="object 4"/>
          <p:cNvSpPr txBox="1">
            <a:spLocks noGrp="1"/>
          </p:cNvSpPr>
          <p:nvPr>
            <p:ph type="title"/>
          </p:nvPr>
        </p:nvSpPr>
        <p:spPr>
          <a:xfrm>
            <a:off x="5405475" y="609600"/>
            <a:ext cx="5704231" cy="689291"/>
          </a:xfrm>
          <a:prstGeom prst="rect">
            <a:avLst/>
          </a:prstGeom>
        </p:spPr>
        <p:txBody>
          <a:bodyPr vert="horz" wrap="square" lIns="0" tIns="12065" rIns="0" bIns="0" rtlCol="0">
            <a:spAutoFit/>
          </a:bodyPr>
          <a:lstStyle/>
          <a:p>
            <a:pPr marL="12700">
              <a:lnSpc>
                <a:spcPct val="100000"/>
              </a:lnSpc>
              <a:spcBef>
                <a:spcPts val="95"/>
              </a:spcBef>
            </a:pPr>
            <a:r>
              <a:rPr spc="-85" dirty="0"/>
              <a:t>Appe</a:t>
            </a:r>
            <a:r>
              <a:rPr spc="-100" dirty="0"/>
              <a:t>n</a:t>
            </a:r>
            <a:r>
              <a:rPr spc="-45" dirty="0"/>
              <a:t>dix</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Thank you&#10;">
            <a:extLst>
              <a:ext uri="{FF2B5EF4-FFF2-40B4-BE49-F238E27FC236}">
                <a16:creationId xmlns:a16="http://schemas.microsoft.com/office/drawing/2014/main" id="{A3DF3778-95C7-508B-AAC9-F5128FD99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138"/>
            <a:ext cx="12192001" cy="68448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28" y="-34159"/>
            <a:ext cx="5947411" cy="6857997"/>
          </a:xfrm>
          <a:prstGeom prst="rect">
            <a:avLst/>
          </a:prstGeom>
        </p:spPr>
      </p:pic>
      <p:sp>
        <p:nvSpPr>
          <p:cNvPr id="3" name="object 3"/>
          <p:cNvSpPr txBox="1"/>
          <p:nvPr/>
        </p:nvSpPr>
        <p:spPr>
          <a:xfrm>
            <a:off x="11965940" y="6393281"/>
            <a:ext cx="148590" cy="269240"/>
          </a:xfrm>
          <a:prstGeom prst="rect">
            <a:avLst/>
          </a:prstGeom>
        </p:spPr>
        <p:txBody>
          <a:bodyPr vert="horz" wrap="square" lIns="0" tIns="12065" rIns="0" bIns="0" rtlCol="0">
            <a:spAutoFit/>
          </a:bodyPr>
          <a:lstStyle/>
          <a:p>
            <a:pPr marL="12700">
              <a:lnSpc>
                <a:spcPct val="100000"/>
              </a:lnSpc>
              <a:spcBef>
                <a:spcPts val="95"/>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pic>
        <p:nvPicPr>
          <p:cNvPr id="4" name="object 2">
            <a:extLst>
              <a:ext uri="{FF2B5EF4-FFF2-40B4-BE49-F238E27FC236}">
                <a16:creationId xmlns:a16="http://schemas.microsoft.com/office/drawing/2014/main" id="{70AEADFA-D342-EE86-31D8-F37C9EF3CE6B}"/>
              </a:ext>
            </a:extLst>
          </p:cNvPr>
          <p:cNvPicPr/>
          <p:nvPr/>
        </p:nvPicPr>
        <p:blipFill>
          <a:blip r:embed="rId2" cstate="print"/>
          <a:stretch>
            <a:fillRect/>
          </a:stretch>
        </p:blipFill>
        <p:spPr>
          <a:xfrm>
            <a:off x="2667000" y="-1"/>
            <a:ext cx="5947411" cy="6857997"/>
          </a:xfrm>
          <a:prstGeom prst="rect">
            <a:avLst/>
          </a:prstGeom>
        </p:spPr>
      </p:pic>
      <p:pic>
        <p:nvPicPr>
          <p:cNvPr id="5" name="object 2">
            <a:extLst>
              <a:ext uri="{FF2B5EF4-FFF2-40B4-BE49-F238E27FC236}">
                <a16:creationId xmlns:a16="http://schemas.microsoft.com/office/drawing/2014/main" id="{DCF13FB5-6000-62A7-79A6-A522D3433C28}"/>
              </a:ext>
            </a:extLst>
          </p:cNvPr>
          <p:cNvPicPr/>
          <p:nvPr/>
        </p:nvPicPr>
        <p:blipFill>
          <a:blip r:embed="rId2" cstate="print"/>
          <a:stretch>
            <a:fillRect/>
          </a:stretch>
        </p:blipFill>
        <p:spPr>
          <a:xfrm>
            <a:off x="5486400" y="34162"/>
            <a:ext cx="5947411" cy="6857997"/>
          </a:xfrm>
          <a:prstGeom prst="rect">
            <a:avLst/>
          </a:prstGeom>
        </p:spPr>
      </p:pic>
      <p:pic>
        <p:nvPicPr>
          <p:cNvPr id="6" name="object 2">
            <a:extLst>
              <a:ext uri="{FF2B5EF4-FFF2-40B4-BE49-F238E27FC236}">
                <a16:creationId xmlns:a16="http://schemas.microsoft.com/office/drawing/2014/main" id="{859E7D26-ADFF-F124-839B-A2F844D6BE99}"/>
              </a:ext>
            </a:extLst>
          </p:cNvPr>
          <p:cNvPicPr/>
          <p:nvPr/>
        </p:nvPicPr>
        <p:blipFill>
          <a:blip r:embed="rId2" cstate="print"/>
          <a:stretch>
            <a:fillRect/>
          </a:stretch>
        </p:blipFill>
        <p:spPr>
          <a:xfrm>
            <a:off x="7772400" y="34161"/>
            <a:ext cx="5947411" cy="685799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6</a:t>
            </a:r>
            <a:endParaRPr sz="1600">
              <a:latin typeface="Microsoft Sans Serif"/>
              <a:cs typeface="Microsoft Sans Serif"/>
            </a:endParaRPr>
          </a:p>
        </p:txBody>
      </p:sp>
      <p:sp>
        <p:nvSpPr>
          <p:cNvPr id="3" name="object 3"/>
          <p:cNvSpPr txBox="1"/>
          <p:nvPr/>
        </p:nvSpPr>
        <p:spPr>
          <a:xfrm>
            <a:off x="848969" y="1237500"/>
            <a:ext cx="10885831" cy="4639732"/>
          </a:xfrm>
          <a:prstGeom prst="rect">
            <a:avLst/>
          </a:prstGeom>
        </p:spPr>
        <p:txBody>
          <a:bodyPr vert="horz" wrap="square" lIns="0" tIns="190500" rIns="0" bIns="0" rtlCol="0">
            <a:spAutoFit/>
          </a:bodyPr>
          <a:lstStyle/>
          <a:p>
            <a:pPr marL="12700">
              <a:lnSpc>
                <a:spcPct val="100000"/>
              </a:lnSpc>
              <a:spcBef>
                <a:spcPts val="1500"/>
              </a:spcBef>
            </a:pPr>
            <a:r>
              <a:rPr sz="2000" b="1" dirty="0">
                <a:latin typeface="Microsoft Sans Serif"/>
                <a:cs typeface="Microsoft Sans Serif"/>
              </a:rPr>
              <a:t>Executive Summary</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Data collection methodology:</a:t>
            </a:r>
          </a:p>
          <a:p>
            <a:pPr marL="698500" lvl="1" indent="-229235">
              <a:lnSpc>
                <a:spcPct val="100000"/>
              </a:lnSpc>
              <a:spcBef>
                <a:spcPts val="1415"/>
              </a:spcBef>
              <a:buFont typeface="Arial MT"/>
              <a:buChar char="•"/>
              <a:tabLst>
                <a:tab pos="697865" algn="l"/>
                <a:tab pos="699135" algn="l"/>
              </a:tabLst>
            </a:pPr>
            <a:r>
              <a:rPr sz="1400" dirty="0">
                <a:latin typeface="Microsoft Sans Serif"/>
                <a:cs typeface="Microsoft Sans Serif"/>
              </a:rPr>
              <a:t>SpaceX API</a:t>
            </a:r>
          </a:p>
          <a:p>
            <a:pPr marL="698500" lvl="1" indent="-229235">
              <a:lnSpc>
                <a:spcPct val="100000"/>
              </a:lnSpc>
              <a:spcBef>
                <a:spcPts val="1405"/>
              </a:spcBef>
              <a:buFont typeface="Arial MT"/>
              <a:buChar char="•"/>
              <a:tabLst>
                <a:tab pos="697865" algn="l"/>
                <a:tab pos="699135" algn="l"/>
              </a:tabLst>
            </a:pPr>
            <a:r>
              <a:rPr sz="1400" dirty="0">
                <a:latin typeface="Microsoft Sans Serif"/>
                <a:cs typeface="Microsoft Sans Serif"/>
              </a:rPr>
              <a:t>Web scrap Falcon 9 and Falcon Heavy launch records from Wikipedia (</a:t>
            </a:r>
            <a:r>
              <a:rPr lang="en-IN" sz="1400" dirty="0">
                <a:latin typeface="Microsoft Sans Serif"/>
                <a:cs typeface="Microsoft Sans Serif"/>
              </a:rPr>
              <a:t> </a:t>
            </a:r>
            <a:r>
              <a:rPr sz="1400" b="1" u="sng" dirty="0">
                <a:solidFill>
                  <a:srgbClr val="FF0000"/>
                </a:solidFill>
                <a:uFill>
                  <a:solidFill>
                    <a:srgbClr val="0462C1"/>
                  </a:solidFill>
                </a:uFill>
                <a:latin typeface="Microsoft Sans Serif"/>
                <a:cs typeface="Microsoft Sans Serif"/>
                <a:hlinkClick r:id="rId2">
                  <a:extLst>
                    <a:ext uri="{A12FA001-AC4F-418D-AE19-62706E023703}">
                      <ahyp:hlinkClr xmlns:ahyp="http://schemas.microsoft.com/office/drawing/2018/hyperlinkcolor" val="tx"/>
                    </a:ext>
                  </a:extLst>
                </a:hlinkClick>
              </a:rPr>
              <a:t>link</a:t>
            </a:r>
            <a:r>
              <a:rPr lang="en-IN" sz="1400" b="1" u="sng" dirty="0">
                <a:solidFill>
                  <a:srgbClr val="FF0000"/>
                </a:solidFill>
                <a:uFill>
                  <a:solidFill>
                    <a:srgbClr val="0462C1"/>
                  </a:solidFill>
                </a:uFill>
                <a:latin typeface="Microsoft Sans Serif"/>
                <a:cs typeface="Microsoft Sans Serif"/>
              </a:rPr>
              <a:t> </a:t>
            </a:r>
            <a:r>
              <a:rPr sz="1400" dirty="0">
                <a:latin typeface="Microsoft Sans Serif"/>
                <a:cs typeface="Microsoft Sans Serif"/>
              </a:rPr>
              <a:t>)</a:t>
            </a:r>
            <a:r>
              <a:rPr lang="en-IN" sz="1400" dirty="0">
                <a:latin typeface="Microsoft Sans Serif"/>
                <a:cs typeface="Microsoft Sans Serif"/>
              </a:rPr>
              <a:t> </a:t>
            </a:r>
            <a:endParaRPr sz="1400" dirty="0">
              <a:latin typeface="Microsoft Sans Serif"/>
              <a:cs typeface="Microsoft Sans Serif"/>
            </a:endParaRPr>
          </a:p>
          <a:p>
            <a:pPr marL="241300" indent="-228600">
              <a:lnSpc>
                <a:spcPct val="100000"/>
              </a:lnSpc>
              <a:spcBef>
                <a:spcPts val="1385"/>
              </a:spcBef>
              <a:buFont typeface="Arial MT"/>
              <a:buChar char="•"/>
              <a:tabLst>
                <a:tab pos="240665" algn="l"/>
                <a:tab pos="241300" algn="l"/>
              </a:tabLst>
            </a:pPr>
            <a:r>
              <a:rPr sz="1600" dirty="0">
                <a:latin typeface="Microsoft Sans Serif"/>
                <a:cs typeface="Microsoft Sans Serif"/>
              </a:rPr>
              <a:t>Perform data wrangling</a:t>
            </a:r>
          </a:p>
          <a:p>
            <a:pPr marL="698500" marR="69850" lvl="1" indent="-228600">
              <a:lnSpc>
                <a:spcPct val="100000"/>
              </a:lnSpc>
              <a:spcBef>
                <a:spcPts val="1415"/>
              </a:spcBef>
              <a:buFont typeface="Arial MT"/>
              <a:buChar char="•"/>
              <a:tabLst>
                <a:tab pos="697865" algn="l"/>
                <a:tab pos="699135" algn="l"/>
              </a:tabLst>
            </a:pPr>
            <a:r>
              <a:rPr sz="1400" dirty="0">
                <a:latin typeface="Microsoft Sans Serif"/>
                <a:cs typeface="Microsoft Sans Serif"/>
              </a:rPr>
              <a:t>Determined labels for training the supervised models by converting mission outcomes in to  training labels (0-unsuccessful, 1-successful)</a:t>
            </a:r>
          </a:p>
          <a:p>
            <a:pPr marL="241300" indent="-228600">
              <a:lnSpc>
                <a:spcPct val="100000"/>
              </a:lnSpc>
              <a:spcBef>
                <a:spcPts val="1380"/>
              </a:spcBef>
              <a:buFont typeface="Arial MT"/>
              <a:buChar char="•"/>
              <a:tabLst>
                <a:tab pos="240665" algn="l"/>
                <a:tab pos="241300" algn="l"/>
              </a:tabLst>
            </a:pPr>
            <a:r>
              <a:rPr sz="1600" dirty="0">
                <a:latin typeface="Microsoft Sans Serif"/>
                <a:cs typeface="Microsoft Sans Serif"/>
              </a:rPr>
              <a:t>Perform exploratory data analysis (EDA) using visualization and SQL</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interactive visual analytics using Folium and Plotly Dash</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predictive analysis using classification models</a:t>
            </a:r>
          </a:p>
          <a:p>
            <a:pPr marL="698500" marR="5080" lvl="1" indent="-228600">
              <a:lnSpc>
                <a:spcPct val="100000"/>
              </a:lnSpc>
              <a:spcBef>
                <a:spcPts val="1420"/>
              </a:spcBef>
              <a:buFont typeface="Arial MT"/>
              <a:buChar char="•"/>
              <a:tabLst>
                <a:tab pos="697865" algn="l"/>
                <a:tab pos="699135" algn="l"/>
              </a:tabLst>
            </a:pPr>
            <a:r>
              <a:rPr sz="1400" dirty="0">
                <a:latin typeface="Microsoft Sans Serif"/>
                <a:cs typeface="Microsoft Sans Serif"/>
              </a:rPr>
              <a:t>Created a column for ‘class’; standardized and transformed data; train/test split data; find  best classification algorithm (Logistic regression, SVM, decision tree, &amp; KNN) using test data</a:t>
            </a:r>
          </a:p>
        </p:txBody>
      </p:sp>
      <p:sp>
        <p:nvSpPr>
          <p:cNvPr id="4" name="object 4"/>
          <p:cNvSpPr txBox="1">
            <a:spLocks noGrp="1"/>
          </p:cNvSpPr>
          <p:nvPr>
            <p:ph type="title"/>
          </p:nvPr>
        </p:nvSpPr>
        <p:spPr>
          <a:xfrm>
            <a:off x="848968" y="367647"/>
            <a:ext cx="4256431" cy="689291"/>
          </a:xfrm>
          <a:prstGeom prst="rect">
            <a:avLst/>
          </a:prstGeom>
        </p:spPr>
        <p:txBody>
          <a:bodyPr vert="horz" wrap="square" lIns="0" tIns="12065" rIns="0" bIns="0" rtlCol="0">
            <a:spAutoFit/>
          </a:bodyPr>
          <a:lstStyle/>
          <a:p>
            <a:pPr marL="12700">
              <a:lnSpc>
                <a:spcPct val="100000"/>
              </a:lnSpc>
              <a:spcBef>
                <a:spcPts val="95"/>
              </a:spcBef>
            </a:pPr>
            <a:r>
              <a:rPr spc="-85" dirty="0"/>
              <a:t>Met</a:t>
            </a:r>
            <a:r>
              <a:rPr spc="-100" dirty="0"/>
              <a:t>h</a:t>
            </a:r>
            <a:r>
              <a:rPr spc="5" dirty="0"/>
              <a:t>odolo</a:t>
            </a:r>
            <a:r>
              <a:rPr spc="-10" dirty="0"/>
              <a:t>g</a:t>
            </a:r>
            <a:r>
              <a:rPr spc="-160" dirty="0"/>
              <a: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75224" y="2522743"/>
            <a:ext cx="5709259" cy="3426460"/>
            <a:chOff x="6447853" y="2592133"/>
            <a:chExt cx="5409565" cy="3426460"/>
          </a:xfrm>
        </p:grpSpPr>
        <p:sp>
          <p:nvSpPr>
            <p:cNvPr id="3" name="object 3"/>
            <p:cNvSpPr/>
            <p:nvPr/>
          </p:nvSpPr>
          <p:spPr>
            <a:xfrm>
              <a:off x="6452615" y="2596895"/>
              <a:ext cx="5400040" cy="3416935"/>
            </a:xfrm>
            <a:custGeom>
              <a:avLst/>
              <a:gdLst/>
              <a:ahLst/>
              <a:cxnLst/>
              <a:rect l="l" t="t" r="r" b="b"/>
              <a:pathLst>
                <a:path w="5400040" h="3416935">
                  <a:moveTo>
                    <a:pt x="5399532" y="0"/>
                  </a:moveTo>
                  <a:lnTo>
                    <a:pt x="0" y="0"/>
                  </a:lnTo>
                  <a:lnTo>
                    <a:pt x="0" y="3416808"/>
                  </a:lnTo>
                  <a:lnTo>
                    <a:pt x="5399532" y="3416808"/>
                  </a:lnTo>
                  <a:lnTo>
                    <a:pt x="5399532" y="0"/>
                  </a:lnTo>
                  <a:close/>
                </a:path>
              </a:pathLst>
            </a:custGeom>
            <a:solidFill>
              <a:srgbClr val="FFFFFF"/>
            </a:solidFill>
          </p:spPr>
          <p:txBody>
            <a:bodyPr wrap="square" lIns="0" tIns="0" rIns="0" bIns="0" rtlCol="0"/>
            <a:lstStyle/>
            <a:p>
              <a:endParaRPr/>
            </a:p>
          </p:txBody>
        </p:sp>
        <p:sp>
          <p:nvSpPr>
            <p:cNvPr id="4" name="object 4"/>
            <p:cNvSpPr/>
            <p:nvPr/>
          </p:nvSpPr>
          <p:spPr>
            <a:xfrm>
              <a:off x="6452615" y="2596895"/>
              <a:ext cx="5400040" cy="3416935"/>
            </a:xfrm>
            <a:custGeom>
              <a:avLst/>
              <a:gdLst/>
              <a:ahLst/>
              <a:cxnLst/>
              <a:rect l="l" t="t" r="r" b="b"/>
              <a:pathLst>
                <a:path w="5400040" h="3416935">
                  <a:moveTo>
                    <a:pt x="0" y="3416808"/>
                  </a:moveTo>
                  <a:lnTo>
                    <a:pt x="5399532" y="3416808"/>
                  </a:lnTo>
                  <a:lnTo>
                    <a:pt x="5399532" y="0"/>
                  </a:lnTo>
                  <a:lnTo>
                    <a:pt x="0" y="0"/>
                  </a:lnTo>
                  <a:lnTo>
                    <a:pt x="0" y="3416808"/>
                  </a:lnTo>
                  <a:close/>
                </a:path>
              </a:pathLst>
            </a:custGeom>
            <a:ln w="9525">
              <a:solidFill>
                <a:srgbClr val="4471C4"/>
              </a:solidFill>
            </a:ln>
          </p:spPr>
          <p:txBody>
            <a:bodyPr wrap="square" lIns="0" tIns="0" rIns="0" bIns="0" rtlCol="0"/>
            <a:lstStyle/>
            <a:p>
              <a:endParaRPr/>
            </a:p>
          </p:txBody>
        </p:sp>
      </p:grpSp>
      <p:grpSp>
        <p:nvGrpSpPr>
          <p:cNvPr id="5" name="object 5"/>
          <p:cNvGrpSpPr/>
          <p:nvPr/>
        </p:nvGrpSpPr>
        <p:grpSpPr>
          <a:xfrm>
            <a:off x="154939" y="2519250"/>
            <a:ext cx="5804332" cy="3425190"/>
            <a:chOff x="988885" y="2601277"/>
            <a:chExt cx="5409565" cy="3425190"/>
          </a:xfrm>
        </p:grpSpPr>
        <p:sp>
          <p:nvSpPr>
            <p:cNvPr id="6" name="object 6"/>
            <p:cNvSpPr/>
            <p:nvPr/>
          </p:nvSpPr>
          <p:spPr>
            <a:xfrm>
              <a:off x="993647" y="2606039"/>
              <a:ext cx="5400040" cy="3415665"/>
            </a:xfrm>
            <a:custGeom>
              <a:avLst/>
              <a:gdLst/>
              <a:ahLst/>
              <a:cxnLst/>
              <a:rect l="l" t="t" r="r" b="b"/>
              <a:pathLst>
                <a:path w="5400040" h="3415665">
                  <a:moveTo>
                    <a:pt x="5399532" y="0"/>
                  </a:moveTo>
                  <a:lnTo>
                    <a:pt x="0" y="0"/>
                  </a:lnTo>
                  <a:lnTo>
                    <a:pt x="0" y="3415284"/>
                  </a:lnTo>
                  <a:lnTo>
                    <a:pt x="5399532" y="3415284"/>
                  </a:lnTo>
                  <a:lnTo>
                    <a:pt x="5399532" y="0"/>
                  </a:lnTo>
                  <a:close/>
                </a:path>
              </a:pathLst>
            </a:custGeom>
            <a:solidFill>
              <a:srgbClr val="FFFFFF"/>
            </a:solidFill>
          </p:spPr>
          <p:txBody>
            <a:bodyPr wrap="square" lIns="0" tIns="0" rIns="0" bIns="0" rtlCol="0"/>
            <a:lstStyle/>
            <a:p>
              <a:endParaRPr/>
            </a:p>
          </p:txBody>
        </p:sp>
        <p:sp>
          <p:nvSpPr>
            <p:cNvPr id="7" name="object 7"/>
            <p:cNvSpPr/>
            <p:nvPr/>
          </p:nvSpPr>
          <p:spPr>
            <a:xfrm>
              <a:off x="993647" y="2606039"/>
              <a:ext cx="5400040" cy="3415665"/>
            </a:xfrm>
            <a:custGeom>
              <a:avLst/>
              <a:gdLst/>
              <a:ahLst/>
              <a:cxnLst/>
              <a:rect l="l" t="t" r="r" b="b"/>
              <a:pathLst>
                <a:path w="5400040" h="3415665">
                  <a:moveTo>
                    <a:pt x="0" y="3415284"/>
                  </a:moveTo>
                  <a:lnTo>
                    <a:pt x="5399532" y="3415284"/>
                  </a:lnTo>
                  <a:lnTo>
                    <a:pt x="5399532" y="0"/>
                  </a:lnTo>
                  <a:lnTo>
                    <a:pt x="0" y="0"/>
                  </a:lnTo>
                  <a:lnTo>
                    <a:pt x="0" y="3415284"/>
                  </a:lnTo>
                  <a:close/>
                </a:path>
              </a:pathLst>
            </a:custGeom>
            <a:ln w="9525">
              <a:solidFill>
                <a:srgbClr val="4471C4"/>
              </a:solidFill>
            </a:ln>
          </p:spPr>
          <p:txBody>
            <a:bodyPr wrap="square" lIns="0" tIns="0" rIns="0" bIns="0" rtlCol="0"/>
            <a:lstStyle/>
            <a:p>
              <a:endParaRPr/>
            </a:p>
          </p:txBody>
        </p:sp>
      </p:grpSp>
      <p:sp>
        <p:nvSpPr>
          <p:cNvPr id="8" name="object 8"/>
          <p:cNvSpPr txBox="1"/>
          <p:nvPr/>
        </p:nvSpPr>
        <p:spPr>
          <a:xfrm>
            <a:off x="570677" y="1371051"/>
            <a:ext cx="10957620" cy="504625"/>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1600" spc="-70"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35" dirty="0">
                <a:solidFill>
                  <a:srgbClr val="292929"/>
                </a:solidFill>
                <a:latin typeface="Microsoft Sans Serif"/>
                <a:cs typeface="Microsoft Sans Serif"/>
              </a:rPr>
              <a:t>collection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80" dirty="0">
                <a:solidFill>
                  <a:srgbClr val="292929"/>
                </a:solidFill>
                <a:latin typeface="Microsoft Sans Serif"/>
                <a:cs typeface="Microsoft Sans Serif"/>
              </a:rPr>
              <a:t> </a:t>
            </a:r>
            <a:r>
              <a:rPr sz="1600" spc="-75" dirty="0">
                <a:solidFill>
                  <a:srgbClr val="292929"/>
                </a:solidFill>
                <a:latin typeface="Microsoft Sans Serif"/>
                <a:cs typeface="Microsoft Sans Serif"/>
              </a:rPr>
              <a:t>process</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gathering</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available</a:t>
            </a:r>
            <a:r>
              <a:rPr sz="1600" spc="85" dirty="0">
                <a:solidFill>
                  <a:srgbClr val="292929"/>
                </a:solidFill>
                <a:latin typeface="Microsoft Sans Serif"/>
                <a:cs typeface="Microsoft Sans Serif"/>
              </a:rPr>
              <a:t> </a:t>
            </a:r>
            <a:r>
              <a:rPr sz="1600" spc="-90" dirty="0">
                <a:solidFill>
                  <a:srgbClr val="292929"/>
                </a:solidFill>
                <a:latin typeface="Microsoft Sans Serif"/>
                <a:cs typeface="Microsoft Sans Serif"/>
              </a:rPr>
              <a:t>sources.</a:t>
            </a:r>
            <a:r>
              <a:rPr sz="1600" spc="9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This</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114" dirty="0">
                <a:solidFill>
                  <a:srgbClr val="292929"/>
                </a:solidFill>
                <a:latin typeface="Microsoft Sans Serif"/>
                <a:cs typeface="Microsoft Sans Serif"/>
              </a:rPr>
              <a:t>can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be </a:t>
            </a:r>
            <a:r>
              <a:rPr sz="1600" spc="-565" dirty="0">
                <a:solidFill>
                  <a:srgbClr val="292929"/>
                </a:solidFill>
                <a:latin typeface="Microsoft Sans Serif"/>
                <a:cs typeface="Microsoft Sans Serif"/>
              </a:rPr>
              <a:t> </a:t>
            </a:r>
            <a:r>
              <a:rPr sz="1600" spc="-40" dirty="0">
                <a:solidFill>
                  <a:srgbClr val="292929"/>
                </a:solidFill>
                <a:latin typeface="Microsoft Sans Serif"/>
                <a:cs typeface="Microsoft Sans Serif"/>
              </a:rPr>
              <a:t>structured,</a:t>
            </a:r>
            <a:r>
              <a:rPr sz="1600" spc="10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unstructured,</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semi-structured.</a:t>
            </a:r>
            <a:r>
              <a:rPr sz="1600" spc="90" dirty="0">
                <a:solidFill>
                  <a:srgbClr val="292929"/>
                </a:solidFill>
                <a:latin typeface="Microsoft Sans Serif"/>
                <a:cs typeface="Microsoft Sans Serif"/>
              </a:rPr>
              <a:t> </a:t>
            </a:r>
            <a:r>
              <a:rPr sz="1600" spc="-55"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project,</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was</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collected</a:t>
            </a:r>
            <a:r>
              <a:rPr sz="1600" spc="90" dirty="0">
                <a:solidFill>
                  <a:srgbClr val="292929"/>
                </a:solidFill>
                <a:latin typeface="Microsoft Sans Serif"/>
                <a:cs typeface="Microsoft Sans Serif"/>
              </a:rPr>
              <a:t> </a:t>
            </a:r>
            <a:r>
              <a:rPr sz="1600" spc="-70" dirty="0">
                <a:solidFill>
                  <a:srgbClr val="292929"/>
                </a:solidFill>
                <a:latin typeface="Microsoft Sans Serif"/>
                <a:cs typeface="Microsoft Sans Serif"/>
              </a:rPr>
              <a:t>via </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SpaceX</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API</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and</a:t>
            </a:r>
            <a:r>
              <a:rPr sz="1600" spc="75" dirty="0">
                <a:solidFill>
                  <a:srgbClr val="292929"/>
                </a:solidFill>
                <a:latin typeface="Microsoft Sans Serif"/>
                <a:cs typeface="Microsoft Sans Serif"/>
              </a:rPr>
              <a:t> </a:t>
            </a:r>
            <a:r>
              <a:rPr sz="1600" spc="-135" dirty="0">
                <a:solidFill>
                  <a:srgbClr val="292929"/>
                </a:solidFill>
                <a:latin typeface="Microsoft Sans Serif"/>
                <a:cs typeface="Microsoft Sans Serif"/>
              </a:rPr>
              <a:t>Web</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scrapping</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Wiki</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pages</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relevant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a:t>
            </a:r>
            <a:r>
              <a:rPr lang="en-IN" sz="1600" spc="-60" dirty="0">
                <a:solidFill>
                  <a:srgbClr val="292929"/>
                </a:solidFill>
                <a:latin typeface="Microsoft Sans Serif"/>
                <a:cs typeface="Microsoft Sans Serif"/>
              </a:rPr>
              <a:t>.</a:t>
            </a:r>
          </a:p>
        </p:txBody>
      </p:sp>
      <p:sp>
        <p:nvSpPr>
          <p:cNvPr id="9" name="object 9"/>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7</a:t>
            </a:r>
            <a:endParaRPr sz="1600">
              <a:latin typeface="Microsoft Sans Serif"/>
              <a:cs typeface="Microsoft Sans Serif"/>
            </a:endParaRPr>
          </a:p>
        </p:txBody>
      </p:sp>
      <p:sp>
        <p:nvSpPr>
          <p:cNvPr id="10" name="object 10"/>
          <p:cNvSpPr txBox="1">
            <a:spLocks noGrp="1"/>
          </p:cNvSpPr>
          <p:nvPr>
            <p:ph type="title"/>
          </p:nvPr>
        </p:nvSpPr>
        <p:spPr>
          <a:xfrm>
            <a:off x="848969" y="417652"/>
            <a:ext cx="307657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65" dirty="0"/>
              <a:t> </a:t>
            </a:r>
            <a:r>
              <a:rPr spc="-80" dirty="0"/>
              <a:t>Collection</a:t>
            </a:r>
          </a:p>
        </p:txBody>
      </p:sp>
      <p:grpSp>
        <p:nvGrpSpPr>
          <p:cNvPr id="11" name="object 11"/>
          <p:cNvGrpSpPr/>
          <p:nvPr/>
        </p:nvGrpSpPr>
        <p:grpSpPr>
          <a:xfrm>
            <a:off x="756158" y="3823234"/>
            <a:ext cx="1099820" cy="909319"/>
            <a:chOff x="1034541" y="3905758"/>
            <a:chExt cx="1099820" cy="909319"/>
          </a:xfrm>
        </p:grpSpPr>
        <p:sp>
          <p:nvSpPr>
            <p:cNvPr id="12" name="object 12"/>
            <p:cNvSpPr/>
            <p:nvPr/>
          </p:nvSpPr>
          <p:spPr>
            <a:xfrm>
              <a:off x="1040891" y="3912108"/>
              <a:ext cx="1087120" cy="896619"/>
            </a:xfrm>
            <a:custGeom>
              <a:avLst/>
              <a:gdLst/>
              <a:ahLst/>
              <a:cxnLst/>
              <a:rect l="l" t="t" r="r" b="b"/>
              <a:pathLst>
                <a:path w="1087120" h="896620">
                  <a:moveTo>
                    <a:pt x="996950" y="0"/>
                  </a:moveTo>
                  <a:lnTo>
                    <a:pt x="89611" y="0"/>
                  </a:lnTo>
                  <a:lnTo>
                    <a:pt x="54730" y="7044"/>
                  </a:lnTo>
                  <a:lnTo>
                    <a:pt x="26246" y="26257"/>
                  </a:lnTo>
                  <a:lnTo>
                    <a:pt x="7041" y="54756"/>
                  </a:lnTo>
                  <a:lnTo>
                    <a:pt x="0" y="89662"/>
                  </a:lnTo>
                  <a:lnTo>
                    <a:pt x="0" y="806450"/>
                  </a:lnTo>
                  <a:lnTo>
                    <a:pt x="7041" y="841355"/>
                  </a:lnTo>
                  <a:lnTo>
                    <a:pt x="26246" y="869854"/>
                  </a:lnTo>
                  <a:lnTo>
                    <a:pt x="54730" y="889067"/>
                  </a:lnTo>
                  <a:lnTo>
                    <a:pt x="89611"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13" name="object 13"/>
            <p:cNvSpPr/>
            <p:nvPr/>
          </p:nvSpPr>
          <p:spPr>
            <a:xfrm>
              <a:off x="1040891" y="3912108"/>
              <a:ext cx="1087120" cy="896619"/>
            </a:xfrm>
            <a:custGeom>
              <a:avLst/>
              <a:gdLst/>
              <a:ahLst/>
              <a:cxnLst/>
              <a:rect l="l" t="t" r="r" b="b"/>
              <a:pathLst>
                <a:path w="1087120" h="896620">
                  <a:moveTo>
                    <a:pt x="0" y="89662"/>
                  </a:moveTo>
                  <a:lnTo>
                    <a:pt x="7041" y="54756"/>
                  </a:lnTo>
                  <a:lnTo>
                    <a:pt x="26246" y="26257"/>
                  </a:lnTo>
                  <a:lnTo>
                    <a:pt x="54730" y="7044"/>
                  </a:lnTo>
                  <a:lnTo>
                    <a:pt x="89611"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11" y="896112"/>
                  </a:lnTo>
                  <a:lnTo>
                    <a:pt x="54730" y="889067"/>
                  </a:lnTo>
                  <a:lnTo>
                    <a:pt x="26246" y="869854"/>
                  </a:lnTo>
                  <a:lnTo>
                    <a:pt x="7041"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14" name="object 14"/>
          <p:cNvSpPr txBox="1"/>
          <p:nvPr/>
        </p:nvSpPr>
        <p:spPr>
          <a:xfrm>
            <a:off x="818327" y="3923259"/>
            <a:ext cx="956944" cy="501650"/>
          </a:xfrm>
          <a:prstGeom prst="rect">
            <a:avLst/>
          </a:prstGeom>
        </p:spPr>
        <p:txBody>
          <a:bodyPr vert="horz" wrap="square" lIns="0" tIns="29845" rIns="0" bIns="0" rtlCol="0">
            <a:spAutoFit/>
          </a:bodyPr>
          <a:lstStyle/>
          <a:p>
            <a:pPr marL="57785" marR="5080" indent="-58419">
              <a:lnSpc>
                <a:spcPts val="1210"/>
              </a:lnSpc>
              <a:spcBef>
                <a:spcPts val="235"/>
              </a:spcBef>
              <a:buSzPct val="90909"/>
              <a:buChar char="•"/>
              <a:tabLst>
                <a:tab pos="70485" algn="l"/>
              </a:tabLst>
            </a:pPr>
            <a:r>
              <a:rPr sz="1100" dirty="0">
                <a:latin typeface="Calibri"/>
                <a:cs typeface="Calibri"/>
              </a:rPr>
              <a:t>Req</a:t>
            </a:r>
            <a:r>
              <a:rPr sz="1100" spc="-5" dirty="0">
                <a:latin typeface="Calibri"/>
                <a:cs typeface="Calibri"/>
              </a:rPr>
              <a:t>u</a:t>
            </a:r>
            <a:r>
              <a:rPr sz="1100" dirty="0">
                <a:latin typeface="Calibri"/>
                <a:cs typeface="Calibri"/>
              </a:rPr>
              <a:t>est</a:t>
            </a:r>
            <a:r>
              <a:rPr sz="1100" spc="-10" dirty="0">
                <a:latin typeface="Calibri"/>
                <a:cs typeface="Calibri"/>
              </a:rPr>
              <a:t> </a:t>
            </a:r>
            <a:r>
              <a:rPr sz="1100" dirty="0">
                <a:latin typeface="Calibri"/>
                <a:cs typeface="Calibri"/>
              </a:rPr>
              <a:t>la</a:t>
            </a:r>
            <a:r>
              <a:rPr sz="1100" spc="-10" dirty="0">
                <a:latin typeface="Calibri"/>
                <a:cs typeface="Calibri"/>
              </a:rPr>
              <a:t>u</a:t>
            </a:r>
            <a:r>
              <a:rPr sz="1100" spc="-5" dirty="0">
                <a:latin typeface="Calibri"/>
                <a:cs typeface="Calibri"/>
              </a:rPr>
              <a:t>n</a:t>
            </a:r>
            <a:r>
              <a:rPr sz="1100" dirty="0">
                <a:latin typeface="Calibri"/>
                <a:cs typeface="Calibri"/>
              </a:rPr>
              <a:t>ch  data </a:t>
            </a:r>
            <a:r>
              <a:rPr sz="1100" spc="-5" dirty="0">
                <a:latin typeface="Calibri"/>
                <a:cs typeface="Calibri"/>
              </a:rPr>
              <a:t>from </a:t>
            </a:r>
            <a:r>
              <a:rPr sz="1100" dirty="0">
                <a:latin typeface="Calibri"/>
                <a:cs typeface="Calibri"/>
              </a:rPr>
              <a:t> SpaceX</a:t>
            </a:r>
            <a:r>
              <a:rPr sz="1100" spc="-20" dirty="0">
                <a:latin typeface="Calibri"/>
                <a:cs typeface="Calibri"/>
              </a:rPr>
              <a:t> </a:t>
            </a:r>
            <a:r>
              <a:rPr sz="1100" dirty="0">
                <a:latin typeface="Calibri"/>
                <a:cs typeface="Calibri"/>
              </a:rPr>
              <a:t>API</a:t>
            </a:r>
          </a:p>
        </p:txBody>
      </p:sp>
      <p:grpSp>
        <p:nvGrpSpPr>
          <p:cNvPr id="15" name="object 15"/>
          <p:cNvGrpSpPr/>
          <p:nvPr/>
        </p:nvGrpSpPr>
        <p:grpSpPr>
          <a:xfrm>
            <a:off x="998475" y="4527322"/>
            <a:ext cx="1438910" cy="680720"/>
            <a:chOff x="1276858" y="4609846"/>
            <a:chExt cx="1438910" cy="680720"/>
          </a:xfrm>
        </p:grpSpPr>
        <p:sp>
          <p:nvSpPr>
            <p:cNvPr id="16" name="object 16"/>
            <p:cNvSpPr/>
            <p:nvPr/>
          </p:nvSpPr>
          <p:spPr>
            <a:xfrm>
              <a:off x="1283208" y="4616196"/>
              <a:ext cx="1432560" cy="674370"/>
            </a:xfrm>
            <a:custGeom>
              <a:avLst/>
              <a:gdLst/>
              <a:ahLst/>
              <a:cxnLst/>
              <a:rect l="l" t="t" r="r" b="b"/>
              <a:pathLst>
                <a:path w="1432560" h="674370">
                  <a:moveTo>
                    <a:pt x="1432306" y="448564"/>
                  </a:moveTo>
                  <a:lnTo>
                    <a:pt x="1428242" y="383032"/>
                  </a:lnTo>
                  <a:lnTo>
                    <a:pt x="1365123" y="410337"/>
                  </a:lnTo>
                  <a:lnTo>
                    <a:pt x="1384300" y="421259"/>
                  </a:lnTo>
                  <a:lnTo>
                    <a:pt x="1356106" y="457187"/>
                  </a:lnTo>
                  <a:lnTo>
                    <a:pt x="1324991" y="490461"/>
                  </a:lnTo>
                  <a:lnTo>
                    <a:pt x="1291170" y="520915"/>
                  </a:lnTo>
                  <a:lnTo>
                    <a:pt x="1254823" y="548373"/>
                  </a:lnTo>
                  <a:lnTo>
                    <a:pt x="1216152" y="572643"/>
                  </a:lnTo>
                  <a:lnTo>
                    <a:pt x="1173429" y="594436"/>
                  </a:lnTo>
                  <a:lnTo>
                    <a:pt x="1129703" y="611987"/>
                  </a:lnTo>
                  <a:lnTo>
                    <a:pt x="1085215" y="625386"/>
                  </a:lnTo>
                  <a:lnTo>
                    <a:pt x="1040218" y="634695"/>
                  </a:lnTo>
                  <a:lnTo>
                    <a:pt x="994968" y="639978"/>
                  </a:lnTo>
                  <a:lnTo>
                    <a:pt x="949718" y="641324"/>
                  </a:lnTo>
                  <a:lnTo>
                    <a:pt x="904709" y="638797"/>
                  </a:lnTo>
                  <a:lnTo>
                    <a:pt x="860209" y="632447"/>
                  </a:lnTo>
                  <a:lnTo>
                    <a:pt x="816470" y="622363"/>
                  </a:lnTo>
                  <a:lnTo>
                    <a:pt x="773747" y="608622"/>
                  </a:lnTo>
                  <a:lnTo>
                    <a:pt x="732282" y="591273"/>
                  </a:lnTo>
                  <a:lnTo>
                    <a:pt x="692340" y="570395"/>
                  </a:lnTo>
                  <a:lnTo>
                    <a:pt x="654164" y="546049"/>
                  </a:lnTo>
                  <a:lnTo>
                    <a:pt x="618020" y="518325"/>
                  </a:lnTo>
                  <a:lnTo>
                    <a:pt x="584149" y="487273"/>
                  </a:lnTo>
                  <a:lnTo>
                    <a:pt x="552805" y="452983"/>
                  </a:lnTo>
                  <a:lnTo>
                    <a:pt x="524243" y="415505"/>
                  </a:lnTo>
                  <a:lnTo>
                    <a:pt x="504469" y="384048"/>
                  </a:lnTo>
                  <a:lnTo>
                    <a:pt x="926338" y="384048"/>
                  </a:lnTo>
                  <a:lnTo>
                    <a:pt x="941273" y="381038"/>
                  </a:lnTo>
                  <a:lnTo>
                    <a:pt x="953465" y="372833"/>
                  </a:lnTo>
                  <a:lnTo>
                    <a:pt x="961669" y="360641"/>
                  </a:lnTo>
                  <a:lnTo>
                    <a:pt x="964692" y="345694"/>
                  </a:lnTo>
                  <a:lnTo>
                    <a:pt x="964692" y="38354"/>
                  </a:lnTo>
                  <a:lnTo>
                    <a:pt x="961669" y="23418"/>
                  </a:lnTo>
                  <a:lnTo>
                    <a:pt x="953465" y="11226"/>
                  </a:lnTo>
                  <a:lnTo>
                    <a:pt x="941273" y="3022"/>
                  </a:lnTo>
                  <a:lnTo>
                    <a:pt x="926338"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2638" y="384048"/>
                  </a:lnTo>
                  <a:lnTo>
                    <a:pt x="469900" y="391287"/>
                  </a:lnTo>
                  <a:lnTo>
                    <a:pt x="496087" y="432981"/>
                  </a:lnTo>
                  <a:lnTo>
                    <a:pt x="525767" y="472109"/>
                  </a:lnTo>
                  <a:lnTo>
                    <a:pt x="558736" y="508469"/>
                  </a:lnTo>
                  <a:lnTo>
                    <a:pt x="594791" y="541845"/>
                  </a:lnTo>
                  <a:lnTo>
                    <a:pt x="633730" y="572008"/>
                  </a:lnTo>
                  <a:lnTo>
                    <a:pt x="674331" y="598170"/>
                  </a:lnTo>
                  <a:lnTo>
                    <a:pt x="716318" y="620407"/>
                  </a:lnTo>
                  <a:lnTo>
                    <a:pt x="759434" y="638771"/>
                  </a:lnTo>
                  <a:lnTo>
                    <a:pt x="803452" y="653288"/>
                  </a:lnTo>
                  <a:lnTo>
                    <a:pt x="848156" y="664006"/>
                  </a:lnTo>
                  <a:lnTo>
                    <a:pt x="893279" y="670953"/>
                  </a:lnTo>
                  <a:lnTo>
                    <a:pt x="938618" y="674192"/>
                  </a:lnTo>
                  <a:lnTo>
                    <a:pt x="983919" y="673747"/>
                  </a:lnTo>
                  <a:lnTo>
                    <a:pt x="1028954" y="669671"/>
                  </a:lnTo>
                  <a:lnTo>
                    <a:pt x="1073492" y="661987"/>
                  </a:lnTo>
                  <a:lnTo>
                    <a:pt x="1117295" y="650760"/>
                  </a:lnTo>
                  <a:lnTo>
                    <a:pt x="1160132" y="636003"/>
                  </a:lnTo>
                  <a:lnTo>
                    <a:pt x="1201762" y="617778"/>
                  </a:lnTo>
                  <a:lnTo>
                    <a:pt x="1241971" y="596112"/>
                  </a:lnTo>
                  <a:lnTo>
                    <a:pt x="1280502" y="571042"/>
                  </a:lnTo>
                  <a:lnTo>
                    <a:pt x="1317129" y="542632"/>
                  </a:lnTo>
                  <a:lnTo>
                    <a:pt x="1351610" y="510895"/>
                  </a:lnTo>
                  <a:lnTo>
                    <a:pt x="1383741" y="475894"/>
                  </a:lnTo>
                  <a:lnTo>
                    <a:pt x="1413256" y="437642"/>
                  </a:lnTo>
                  <a:lnTo>
                    <a:pt x="1432306" y="448564"/>
                  </a:lnTo>
                  <a:close/>
                </a:path>
              </a:pathLst>
            </a:custGeom>
            <a:solidFill>
              <a:srgbClr val="EC7C30"/>
            </a:solidFill>
          </p:spPr>
          <p:txBody>
            <a:bodyPr wrap="square" lIns="0" tIns="0" rIns="0" bIns="0" rtlCol="0"/>
            <a:lstStyle/>
            <a:p>
              <a:endParaRPr/>
            </a:p>
          </p:txBody>
        </p:sp>
        <p:sp>
          <p:nvSpPr>
            <p:cNvPr id="17" name="object 17"/>
            <p:cNvSpPr/>
            <p:nvPr/>
          </p:nvSpPr>
          <p:spPr>
            <a:xfrm>
              <a:off x="1283208" y="4616196"/>
              <a:ext cx="965200" cy="384175"/>
            </a:xfrm>
            <a:custGeom>
              <a:avLst/>
              <a:gdLst/>
              <a:ahLst/>
              <a:cxnLst/>
              <a:rect l="l" t="t" r="r" b="b"/>
              <a:pathLst>
                <a:path w="965200" h="384175">
                  <a:moveTo>
                    <a:pt x="0" y="38353"/>
                  </a:moveTo>
                  <a:lnTo>
                    <a:pt x="3010" y="23413"/>
                  </a:lnTo>
                  <a:lnTo>
                    <a:pt x="11223" y="11223"/>
                  </a:lnTo>
                  <a:lnTo>
                    <a:pt x="23413" y="3010"/>
                  </a:lnTo>
                  <a:lnTo>
                    <a:pt x="38353" y="0"/>
                  </a:lnTo>
                  <a:lnTo>
                    <a:pt x="926337" y="0"/>
                  </a:lnTo>
                  <a:lnTo>
                    <a:pt x="941278" y="3010"/>
                  </a:lnTo>
                  <a:lnTo>
                    <a:pt x="953468" y="11223"/>
                  </a:lnTo>
                  <a:lnTo>
                    <a:pt x="961681" y="23413"/>
                  </a:lnTo>
                  <a:lnTo>
                    <a:pt x="964691" y="38353"/>
                  </a:lnTo>
                  <a:lnTo>
                    <a:pt x="964691" y="345693"/>
                  </a:lnTo>
                  <a:lnTo>
                    <a:pt x="961681" y="360634"/>
                  </a:lnTo>
                  <a:lnTo>
                    <a:pt x="953468" y="372824"/>
                  </a:lnTo>
                  <a:lnTo>
                    <a:pt x="941278" y="381037"/>
                  </a:lnTo>
                  <a:lnTo>
                    <a:pt x="926337" y="384047"/>
                  </a:lnTo>
                  <a:lnTo>
                    <a:pt x="38353"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18" name="object 18"/>
          <p:cNvSpPr txBox="1"/>
          <p:nvPr/>
        </p:nvSpPr>
        <p:spPr>
          <a:xfrm>
            <a:off x="1158494" y="4612361"/>
            <a:ext cx="669925" cy="194310"/>
          </a:xfrm>
          <a:prstGeom prst="rect">
            <a:avLst/>
          </a:prstGeom>
        </p:spPr>
        <p:txBody>
          <a:bodyPr vert="horz" wrap="square" lIns="0" tIns="13335" rIns="0" bIns="0" rtlCol="0">
            <a:spAutoFit/>
          </a:bodyPr>
          <a:lstStyle/>
          <a:p>
            <a:pPr>
              <a:lnSpc>
                <a:spcPct val="100000"/>
              </a:lnSpc>
              <a:spcBef>
                <a:spcPts val="105"/>
              </a:spcBef>
            </a:pPr>
            <a:r>
              <a:rPr sz="1100" spc="-5" dirty="0">
                <a:solidFill>
                  <a:srgbClr val="FFFFFF"/>
                </a:solidFill>
                <a:latin typeface="Calibri"/>
                <a:cs typeface="Calibri"/>
              </a:rPr>
              <a:t>A</a:t>
            </a:r>
            <a:r>
              <a:rPr sz="1100" dirty="0">
                <a:solidFill>
                  <a:srgbClr val="FFFFFF"/>
                </a:solidFill>
                <a:latin typeface="Calibri"/>
                <a:cs typeface="Calibri"/>
              </a:rPr>
              <a:t>PI</a:t>
            </a:r>
            <a:r>
              <a:rPr sz="1100" spc="-15" dirty="0">
                <a:solidFill>
                  <a:srgbClr val="FFFFFF"/>
                </a:solidFill>
                <a:latin typeface="Calibri"/>
                <a:cs typeface="Calibri"/>
              </a:rPr>
              <a:t> </a:t>
            </a:r>
            <a:r>
              <a:rPr sz="1100" dirty="0">
                <a:solidFill>
                  <a:srgbClr val="FFFFFF"/>
                </a:solidFill>
                <a:latin typeface="Calibri"/>
                <a:cs typeface="Calibri"/>
              </a:rPr>
              <a:t>re</a:t>
            </a:r>
            <a:r>
              <a:rPr sz="1100" spc="-10" dirty="0">
                <a:solidFill>
                  <a:srgbClr val="FFFFFF"/>
                </a:solidFill>
                <a:latin typeface="Calibri"/>
                <a:cs typeface="Calibri"/>
              </a:rPr>
              <a:t>q</a:t>
            </a:r>
            <a:r>
              <a:rPr sz="1100" spc="-5" dirty="0">
                <a:solidFill>
                  <a:srgbClr val="FFFFFF"/>
                </a:solidFill>
                <a:latin typeface="Calibri"/>
                <a:cs typeface="Calibri"/>
              </a:rPr>
              <a:t>u</a:t>
            </a:r>
            <a:r>
              <a:rPr sz="1100" dirty="0">
                <a:solidFill>
                  <a:srgbClr val="FFFFFF"/>
                </a:solidFill>
                <a:latin typeface="Calibri"/>
                <a:cs typeface="Calibri"/>
              </a:rPr>
              <a:t>est</a:t>
            </a:r>
            <a:endParaRPr sz="1100">
              <a:latin typeface="Calibri"/>
              <a:cs typeface="Calibri"/>
            </a:endParaRPr>
          </a:p>
        </p:txBody>
      </p:sp>
      <p:grpSp>
        <p:nvGrpSpPr>
          <p:cNvPr id="19" name="object 19"/>
          <p:cNvGrpSpPr/>
          <p:nvPr/>
        </p:nvGrpSpPr>
        <p:grpSpPr>
          <a:xfrm>
            <a:off x="2121662" y="3312133"/>
            <a:ext cx="1802130" cy="1420495"/>
            <a:chOff x="2400045" y="3394657"/>
            <a:chExt cx="1802130" cy="1420495"/>
          </a:xfrm>
        </p:grpSpPr>
        <p:sp>
          <p:nvSpPr>
            <p:cNvPr id="20" name="object 20"/>
            <p:cNvSpPr/>
            <p:nvPr/>
          </p:nvSpPr>
          <p:spPr>
            <a:xfrm>
              <a:off x="2406395" y="391210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1" name="object 21"/>
            <p:cNvSpPr/>
            <p:nvPr/>
          </p:nvSpPr>
          <p:spPr>
            <a:xfrm>
              <a:off x="2406395" y="391210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22" name="object 22"/>
            <p:cNvSpPr/>
            <p:nvPr/>
          </p:nvSpPr>
          <p:spPr>
            <a:xfrm>
              <a:off x="2647188" y="3394658"/>
              <a:ext cx="1555115" cy="709930"/>
            </a:xfrm>
            <a:custGeom>
              <a:avLst/>
              <a:gdLst/>
              <a:ahLst/>
              <a:cxnLst/>
              <a:rect l="l" t="t" r="r" b="b"/>
              <a:pathLst>
                <a:path w="1555114" h="709929">
                  <a:moveTo>
                    <a:pt x="1554607" y="260781"/>
                  </a:moveTo>
                  <a:lnTo>
                    <a:pt x="1535430" y="271703"/>
                  </a:lnTo>
                  <a:lnTo>
                    <a:pt x="1507159" y="233832"/>
                  </a:lnTo>
                  <a:lnTo>
                    <a:pt x="1476197" y="198285"/>
                  </a:lnTo>
                  <a:lnTo>
                    <a:pt x="1442681" y="165188"/>
                  </a:lnTo>
                  <a:lnTo>
                    <a:pt x="1406779" y="134696"/>
                  </a:lnTo>
                  <a:lnTo>
                    <a:pt x="1368640" y="106959"/>
                  </a:lnTo>
                  <a:lnTo>
                    <a:pt x="1328420" y="82092"/>
                  </a:lnTo>
                  <a:lnTo>
                    <a:pt x="1286764" y="60426"/>
                  </a:lnTo>
                  <a:lnTo>
                    <a:pt x="1244269" y="42151"/>
                  </a:lnTo>
                  <a:lnTo>
                    <a:pt x="1201102" y="27216"/>
                  </a:lnTo>
                  <a:lnTo>
                    <a:pt x="1157414" y="15582"/>
                  </a:lnTo>
                  <a:lnTo>
                    <a:pt x="1113370" y="7188"/>
                  </a:lnTo>
                  <a:lnTo>
                    <a:pt x="1069136" y="2019"/>
                  </a:lnTo>
                  <a:lnTo>
                    <a:pt x="1024890" y="0"/>
                  </a:lnTo>
                  <a:lnTo>
                    <a:pt x="980782" y="1104"/>
                  </a:lnTo>
                  <a:lnTo>
                    <a:pt x="936993" y="5283"/>
                  </a:lnTo>
                  <a:lnTo>
                    <a:pt x="893673" y="12484"/>
                  </a:lnTo>
                  <a:lnTo>
                    <a:pt x="851001" y="22656"/>
                  </a:lnTo>
                  <a:lnTo>
                    <a:pt x="809142" y="35775"/>
                  </a:lnTo>
                  <a:lnTo>
                    <a:pt x="768248" y="51777"/>
                  </a:lnTo>
                  <a:lnTo>
                    <a:pt x="728497" y="70624"/>
                  </a:lnTo>
                  <a:lnTo>
                    <a:pt x="690054" y="92278"/>
                  </a:lnTo>
                  <a:lnTo>
                    <a:pt x="653084" y="116674"/>
                  </a:lnTo>
                  <a:lnTo>
                    <a:pt x="617753" y="143776"/>
                  </a:lnTo>
                  <a:lnTo>
                    <a:pt x="584212" y="173545"/>
                  </a:lnTo>
                  <a:lnTo>
                    <a:pt x="552653" y="205930"/>
                  </a:lnTo>
                  <a:lnTo>
                    <a:pt x="523214" y="240880"/>
                  </a:lnTo>
                  <a:lnTo>
                    <a:pt x="496087" y="278358"/>
                  </a:lnTo>
                  <a:lnTo>
                    <a:pt x="471424" y="318312"/>
                  </a:lnTo>
                  <a:lnTo>
                    <a:pt x="483971" y="325424"/>
                  </a:lnTo>
                  <a:lnTo>
                    <a:pt x="38354" y="325424"/>
                  </a:lnTo>
                  <a:lnTo>
                    <a:pt x="23406" y="328447"/>
                  </a:lnTo>
                  <a:lnTo>
                    <a:pt x="11214" y="336651"/>
                  </a:lnTo>
                  <a:lnTo>
                    <a:pt x="3009" y="348843"/>
                  </a:lnTo>
                  <a:lnTo>
                    <a:pt x="0" y="363778"/>
                  </a:lnTo>
                  <a:lnTo>
                    <a:pt x="0" y="671118"/>
                  </a:lnTo>
                  <a:lnTo>
                    <a:pt x="3009" y="686066"/>
                  </a:lnTo>
                  <a:lnTo>
                    <a:pt x="11214" y="698258"/>
                  </a:lnTo>
                  <a:lnTo>
                    <a:pt x="23406" y="706462"/>
                  </a:lnTo>
                  <a:lnTo>
                    <a:pt x="38354" y="709472"/>
                  </a:lnTo>
                  <a:lnTo>
                    <a:pt x="927862" y="709472"/>
                  </a:lnTo>
                  <a:lnTo>
                    <a:pt x="942797" y="706462"/>
                  </a:lnTo>
                  <a:lnTo>
                    <a:pt x="954989" y="698258"/>
                  </a:lnTo>
                  <a:lnTo>
                    <a:pt x="963193" y="686066"/>
                  </a:lnTo>
                  <a:lnTo>
                    <a:pt x="966216" y="671118"/>
                  </a:lnTo>
                  <a:lnTo>
                    <a:pt x="966216" y="363778"/>
                  </a:lnTo>
                  <a:lnTo>
                    <a:pt x="963193" y="348843"/>
                  </a:lnTo>
                  <a:lnTo>
                    <a:pt x="954989" y="336651"/>
                  </a:lnTo>
                  <a:lnTo>
                    <a:pt x="942797" y="328447"/>
                  </a:lnTo>
                  <a:lnTo>
                    <a:pt x="927862" y="325424"/>
                  </a:lnTo>
                  <a:lnTo>
                    <a:pt x="505879" y="325424"/>
                  </a:lnTo>
                  <a:lnTo>
                    <a:pt x="528447" y="289585"/>
                  </a:lnTo>
                  <a:lnTo>
                    <a:pt x="560552" y="247408"/>
                  </a:lnTo>
                  <a:lnTo>
                    <a:pt x="596226" y="208292"/>
                  </a:lnTo>
                  <a:lnTo>
                    <a:pt x="635241" y="172453"/>
                  </a:lnTo>
                  <a:lnTo>
                    <a:pt x="677405" y="140131"/>
                  </a:lnTo>
                  <a:lnTo>
                    <a:pt x="718616" y="113830"/>
                  </a:lnTo>
                  <a:lnTo>
                    <a:pt x="761123" y="91287"/>
                  </a:lnTo>
                  <a:lnTo>
                    <a:pt x="804735" y="72491"/>
                  </a:lnTo>
                  <a:lnTo>
                    <a:pt x="849223" y="57404"/>
                  </a:lnTo>
                  <a:lnTo>
                    <a:pt x="894372" y="45974"/>
                  </a:lnTo>
                  <a:lnTo>
                    <a:pt x="939977" y="38163"/>
                  </a:lnTo>
                  <a:lnTo>
                    <a:pt x="985824" y="33947"/>
                  </a:lnTo>
                  <a:lnTo>
                    <a:pt x="1031697" y="33274"/>
                  </a:lnTo>
                  <a:lnTo>
                    <a:pt x="1077391" y="36118"/>
                  </a:lnTo>
                  <a:lnTo>
                    <a:pt x="1122680" y="42430"/>
                  </a:lnTo>
                  <a:lnTo>
                    <a:pt x="1167345" y="52171"/>
                  </a:lnTo>
                  <a:lnTo>
                    <a:pt x="1211199" y="65316"/>
                  </a:lnTo>
                  <a:lnTo>
                    <a:pt x="1253998" y="81813"/>
                  </a:lnTo>
                  <a:lnTo>
                    <a:pt x="1295552" y="101625"/>
                  </a:lnTo>
                  <a:lnTo>
                    <a:pt x="1335633" y="124726"/>
                  </a:lnTo>
                  <a:lnTo>
                    <a:pt x="1374038" y="151066"/>
                  </a:lnTo>
                  <a:lnTo>
                    <a:pt x="1410550" y="180606"/>
                  </a:lnTo>
                  <a:lnTo>
                    <a:pt x="1444955" y="213321"/>
                  </a:lnTo>
                  <a:lnTo>
                    <a:pt x="1477048" y="249161"/>
                  </a:lnTo>
                  <a:lnTo>
                    <a:pt x="1506601" y="288086"/>
                  </a:lnTo>
                  <a:lnTo>
                    <a:pt x="1487424" y="299008"/>
                  </a:lnTo>
                  <a:lnTo>
                    <a:pt x="1550289" y="326440"/>
                  </a:lnTo>
                  <a:lnTo>
                    <a:pt x="1554607" y="260781"/>
                  </a:lnTo>
                  <a:close/>
                </a:path>
              </a:pathLst>
            </a:custGeom>
            <a:solidFill>
              <a:srgbClr val="A4A4A4"/>
            </a:solidFill>
          </p:spPr>
          <p:txBody>
            <a:bodyPr wrap="square" lIns="0" tIns="0" rIns="0" bIns="0" rtlCol="0"/>
            <a:lstStyle/>
            <a:p>
              <a:endParaRPr/>
            </a:p>
          </p:txBody>
        </p:sp>
        <p:sp>
          <p:nvSpPr>
            <p:cNvPr id="23" name="object 23"/>
            <p:cNvSpPr/>
            <p:nvPr/>
          </p:nvSpPr>
          <p:spPr>
            <a:xfrm>
              <a:off x="2647187" y="372008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2169796" y="3639465"/>
            <a:ext cx="955040" cy="1041400"/>
          </a:xfrm>
          <a:prstGeom prst="rect">
            <a:avLst/>
          </a:prstGeom>
        </p:spPr>
        <p:txBody>
          <a:bodyPr vert="horz" wrap="square" lIns="0" tIns="29845" rIns="0" bIns="0" rtlCol="0">
            <a:spAutoFit/>
          </a:bodyPr>
          <a:lstStyle/>
          <a:p>
            <a:pPr marL="422275" marR="5080" indent="7620">
              <a:lnSpc>
                <a:spcPts val="1210"/>
              </a:lnSpc>
              <a:spcBef>
                <a:spcPts val="235"/>
              </a:spcBef>
            </a:pPr>
            <a:r>
              <a:rPr sz="1100" dirty="0">
                <a:solidFill>
                  <a:srgbClr val="FFFFFF"/>
                </a:solidFill>
                <a:latin typeface="Calibri"/>
                <a:cs typeface="Calibri"/>
              </a:rPr>
              <a:t>Read</a:t>
            </a:r>
            <a:r>
              <a:rPr sz="1100" spc="-15" dirty="0">
                <a:solidFill>
                  <a:srgbClr val="FFFFFF"/>
                </a:solidFill>
                <a:latin typeface="Calibri"/>
                <a:cs typeface="Calibri"/>
              </a:rPr>
              <a:t> </a:t>
            </a:r>
            <a:r>
              <a:rPr sz="1100" dirty="0">
                <a:solidFill>
                  <a:srgbClr val="FFFFFF"/>
                </a:solidFill>
                <a:latin typeface="Calibri"/>
                <a:cs typeface="Calibri"/>
              </a:rPr>
              <a:t>API  respo</a:t>
            </a:r>
            <a:r>
              <a:rPr sz="1100" spc="-5" dirty="0">
                <a:solidFill>
                  <a:srgbClr val="FFFFFF"/>
                </a:solidFill>
                <a:latin typeface="Calibri"/>
                <a:cs typeface="Calibri"/>
              </a:rPr>
              <a:t>nse</a:t>
            </a:r>
            <a:endParaRPr sz="1100" dirty="0">
              <a:latin typeface="Calibri"/>
              <a:cs typeface="Calibri"/>
            </a:endParaRPr>
          </a:p>
          <a:p>
            <a:pPr marL="57785" marR="126364" indent="-58419">
              <a:lnSpc>
                <a:spcPct val="91600"/>
              </a:lnSpc>
              <a:spcBef>
                <a:spcPts val="605"/>
              </a:spcBef>
              <a:buSzPct val="90909"/>
              <a:buChar char="•"/>
              <a:tabLst>
                <a:tab pos="71120" algn="l"/>
              </a:tabLst>
            </a:pPr>
            <a:r>
              <a:rPr sz="1100" dirty="0">
                <a:latin typeface="Calibri"/>
                <a:cs typeface="Calibri"/>
              </a:rPr>
              <a:t>Read </a:t>
            </a:r>
            <a:r>
              <a:rPr sz="1100" spc="-5" dirty="0">
                <a:latin typeface="Calibri"/>
                <a:cs typeface="Calibri"/>
              </a:rPr>
              <a:t>.json </a:t>
            </a:r>
            <a:r>
              <a:rPr sz="1100" dirty="0">
                <a:latin typeface="Calibri"/>
                <a:cs typeface="Calibri"/>
              </a:rPr>
              <a:t> respo</a:t>
            </a:r>
            <a:r>
              <a:rPr sz="1100" spc="-5" dirty="0">
                <a:latin typeface="Calibri"/>
                <a:cs typeface="Calibri"/>
              </a:rPr>
              <a:t>ns</a:t>
            </a:r>
            <a:r>
              <a:rPr sz="1100" dirty="0">
                <a:latin typeface="Calibri"/>
                <a:cs typeface="Calibri"/>
              </a:rPr>
              <a:t>e</a:t>
            </a:r>
            <a:r>
              <a:rPr sz="1100" spc="-20" dirty="0">
                <a:latin typeface="Calibri"/>
                <a:cs typeface="Calibri"/>
              </a:rPr>
              <a:t> </a:t>
            </a:r>
            <a:r>
              <a:rPr sz="1100" dirty="0">
                <a:latin typeface="Calibri"/>
                <a:cs typeface="Calibri"/>
              </a:rPr>
              <a:t>a</a:t>
            </a:r>
            <a:r>
              <a:rPr sz="1100" spc="-5" dirty="0">
                <a:latin typeface="Calibri"/>
                <a:cs typeface="Calibri"/>
              </a:rPr>
              <a:t>n</a:t>
            </a:r>
            <a:r>
              <a:rPr sz="1100" dirty="0">
                <a:latin typeface="Calibri"/>
                <a:cs typeface="Calibri"/>
              </a:rPr>
              <a:t>d  convert to a </a:t>
            </a:r>
            <a:r>
              <a:rPr sz="1100" spc="5" dirty="0">
                <a:latin typeface="Calibri"/>
                <a:cs typeface="Calibri"/>
              </a:rPr>
              <a:t> </a:t>
            </a:r>
            <a:r>
              <a:rPr sz="1100" dirty="0">
                <a:latin typeface="Calibri"/>
                <a:cs typeface="Calibri"/>
              </a:rPr>
              <a:t>Dataframe</a:t>
            </a:r>
          </a:p>
        </p:txBody>
      </p:sp>
      <p:grpSp>
        <p:nvGrpSpPr>
          <p:cNvPr id="25" name="object 25"/>
          <p:cNvGrpSpPr/>
          <p:nvPr/>
        </p:nvGrpSpPr>
        <p:grpSpPr>
          <a:xfrm>
            <a:off x="3487167" y="3823234"/>
            <a:ext cx="1681480" cy="1384935"/>
            <a:chOff x="3765550" y="3905758"/>
            <a:chExt cx="1681480" cy="1384935"/>
          </a:xfrm>
        </p:grpSpPr>
        <p:sp>
          <p:nvSpPr>
            <p:cNvPr id="26" name="object 26"/>
            <p:cNvSpPr/>
            <p:nvPr/>
          </p:nvSpPr>
          <p:spPr>
            <a:xfrm>
              <a:off x="3771900"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7" name="object 27"/>
            <p:cNvSpPr/>
            <p:nvPr/>
          </p:nvSpPr>
          <p:spPr>
            <a:xfrm>
              <a:off x="3771900"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sp>
          <p:nvSpPr>
            <p:cNvPr id="28" name="object 28"/>
            <p:cNvSpPr/>
            <p:nvPr/>
          </p:nvSpPr>
          <p:spPr>
            <a:xfrm>
              <a:off x="4012692" y="461619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7994"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5993" y="384048"/>
                  </a:lnTo>
                  <a:lnTo>
                    <a:pt x="927862" y="384048"/>
                  </a:lnTo>
                  <a:lnTo>
                    <a:pt x="942797" y="381038"/>
                  </a:lnTo>
                  <a:lnTo>
                    <a:pt x="954989" y="372833"/>
                  </a:lnTo>
                  <a:lnTo>
                    <a:pt x="963193" y="360641"/>
                  </a:lnTo>
                  <a:lnTo>
                    <a:pt x="966216" y="345694"/>
                  </a:lnTo>
                  <a:lnTo>
                    <a:pt x="966216" y="38354"/>
                  </a:lnTo>
                  <a:lnTo>
                    <a:pt x="963193" y="23418"/>
                  </a:lnTo>
                  <a:lnTo>
                    <a:pt x="954989" y="11226"/>
                  </a:lnTo>
                  <a:lnTo>
                    <a:pt x="942797" y="3022"/>
                  </a:lnTo>
                  <a:lnTo>
                    <a:pt x="927862"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4162" y="384048"/>
                  </a:lnTo>
                  <a:lnTo>
                    <a:pt x="471424" y="391287"/>
                  </a:lnTo>
                  <a:lnTo>
                    <a:pt x="497611" y="432981"/>
                  </a:lnTo>
                  <a:lnTo>
                    <a:pt x="527291" y="472109"/>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29" name="object 29"/>
            <p:cNvSpPr/>
            <p:nvPr/>
          </p:nvSpPr>
          <p:spPr>
            <a:xfrm>
              <a:off x="4012691" y="4616196"/>
              <a:ext cx="966469" cy="384175"/>
            </a:xfrm>
            <a:custGeom>
              <a:avLst/>
              <a:gdLst/>
              <a:ahLst/>
              <a:cxnLst/>
              <a:rect l="l" t="t" r="r" b="b"/>
              <a:pathLst>
                <a:path w="966470" h="384175">
                  <a:moveTo>
                    <a:pt x="0" y="38353"/>
                  </a:moveTo>
                  <a:lnTo>
                    <a:pt x="3010" y="23413"/>
                  </a:lnTo>
                  <a:lnTo>
                    <a:pt x="11223" y="11223"/>
                  </a:lnTo>
                  <a:lnTo>
                    <a:pt x="23413" y="3010"/>
                  </a:lnTo>
                  <a:lnTo>
                    <a:pt x="38354" y="0"/>
                  </a:lnTo>
                  <a:lnTo>
                    <a:pt x="927862" y="0"/>
                  </a:lnTo>
                  <a:lnTo>
                    <a:pt x="942802" y="3010"/>
                  </a:lnTo>
                  <a:lnTo>
                    <a:pt x="954992" y="11223"/>
                  </a:lnTo>
                  <a:lnTo>
                    <a:pt x="963205" y="23413"/>
                  </a:lnTo>
                  <a:lnTo>
                    <a:pt x="966216" y="38353"/>
                  </a:lnTo>
                  <a:lnTo>
                    <a:pt x="966216" y="345693"/>
                  </a:lnTo>
                  <a:lnTo>
                    <a:pt x="963205" y="360634"/>
                  </a:lnTo>
                  <a:lnTo>
                    <a:pt x="954992" y="372824"/>
                  </a:lnTo>
                  <a:lnTo>
                    <a:pt x="942802" y="381037"/>
                  </a:lnTo>
                  <a:lnTo>
                    <a:pt x="927862" y="384047"/>
                  </a:lnTo>
                  <a:lnTo>
                    <a:pt x="38354"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3535300" y="3834536"/>
            <a:ext cx="1022350" cy="1049655"/>
          </a:xfrm>
          <a:prstGeom prst="rect">
            <a:avLst/>
          </a:prstGeom>
        </p:spPr>
        <p:txBody>
          <a:bodyPr vert="horz" wrap="square" lIns="0" tIns="27305" rIns="0" bIns="0" rtlCol="0">
            <a:spAutoFit/>
          </a:bodyPr>
          <a:lstStyle/>
          <a:p>
            <a:pPr marL="57785" marR="43815" indent="-58419">
              <a:lnSpc>
                <a:spcPct val="91600"/>
              </a:lnSpc>
              <a:spcBef>
                <a:spcPts val="215"/>
              </a:spcBef>
              <a:buSzPct val="90909"/>
              <a:buChar char="•"/>
              <a:tabLst>
                <a:tab pos="70485" algn="l"/>
              </a:tabLst>
            </a:pPr>
            <a:r>
              <a:rPr sz="1100" spc="-5" dirty="0">
                <a:latin typeface="Calibri"/>
                <a:cs typeface="Calibri"/>
              </a:rPr>
              <a:t>Ex</a:t>
            </a:r>
            <a:r>
              <a:rPr sz="1100" dirty="0">
                <a:latin typeface="Calibri"/>
                <a:cs typeface="Calibri"/>
              </a:rPr>
              <a:t>tract</a:t>
            </a:r>
            <a:r>
              <a:rPr sz="1100" spc="-20" dirty="0">
                <a:latin typeface="Calibri"/>
                <a:cs typeface="Calibri"/>
              </a:rPr>
              <a:t> </a:t>
            </a:r>
            <a:r>
              <a:rPr sz="1100" dirty="0">
                <a:latin typeface="Calibri"/>
                <a:cs typeface="Calibri"/>
              </a:rPr>
              <a:t>rele</a:t>
            </a:r>
            <a:r>
              <a:rPr sz="1100" spc="5" dirty="0">
                <a:latin typeface="Calibri"/>
                <a:cs typeface="Calibri"/>
              </a:rPr>
              <a:t>v</a:t>
            </a:r>
            <a:r>
              <a:rPr sz="1100" dirty="0">
                <a:latin typeface="Calibri"/>
                <a:cs typeface="Calibri"/>
              </a:rPr>
              <a:t>a</a:t>
            </a:r>
            <a:r>
              <a:rPr sz="1100" spc="-5" dirty="0">
                <a:latin typeface="Calibri"/>
                <a:cs typeface="Calibri"/>
              </a:rPr>
              <a:t>n</a:t>
            </a:r>
            <a:r>
              <a:rPr sz="1100" dirty="0">
                <a:latin typeface="Calibri"/>
                <a:cs typeface="Calibri"/>
              </a:rPr>
              <a:t>t  data </a:t>
            </a:r>
            <a:r>
              <a:rPr sz="1100" spc="-5" dirty="0">
                <a:latin typeface="Calibri"/>
                <a:cs typeface="Calibri"/>
              </a:rPr>
              <a:t>fields </a:t>
            </a:r>
            <a:r>
              <a:rPr sz="1100" dirty="0">
                <a:latin typeface="Calibri"/>
                <a:cs typeface="Calibri"/>
              </a:rPr>
              <a:t>to </a:t>
            </a:r>
            <a:r>
              <a:rPr sz="1100" spc="5" dirty="0">
                <a:latin typeface="Calibri"/>
                <a:cs typeface="Calibri"/>
              </a:rPr>
              <a:t> </a:t>
            </a:r>
            <a:r>
              <a:rPr sz="1100" dirty="0">
                <a:latin typeface="Calibri"/>
                <a:cs typeface="Calibri"/>
              </a:rPr>
              <a:t>match the </a:t>
            </a:r>
            <a:r>
              <a:rPr sz="1100" spc="5" dirty="0">
                <a:latin typeface="Calibri"/>
                <a:cs typeface="Calibri"/>
              </a:rPr>
              <a:t> </a:t>
            </a:r>
            <a:r>
              <a:rPr sz="1100" dirty="0">
                <a:latin typeface="Calibri"/>
                <a:cs typeface="Calibri"/>
              </a:rPr>
              <a:t>requirements</a:t>
            </a:r>
          </a:p>
          <a:p>
            <a:pPr marL="403860" marR="5080" indent="-47625">
              <a:lnSpc>
                <a:spcPts val="1210"/>
              </a:lnSpc>
              <a:spcBef>
                <a:spcPts val="710"/>
              </a:spcBef>
            </a:pPr>
            <a:r>
              <a:rPr sz="1100" dirty="0">
                <a:solidFill>
                  <a:srgbClr val="FFFFFF"/>
                </a:solidFill>
                <a:latin typeface="Calibri"/>
                <a:cs typeface="Calibri"/>
              </a:rPr>
              <a:t>Prelim</a:t>
            </a:r>
            <a:r>
              <a:rPr sz="1100" spc="-20" dirty="0">
                <a:solidFill>
                  <a:srgbClr val="FFFFFF"/>
                </a:solidFill>
                <a:latin typeface="Calibri"/>
                <a:cs typeface="Calibri"/>
              </a:rPr>
              <a:t> </a:t>
            </a:r>
            <a:r>
              <a:rPr sz="1100" spc="-5" dirty="0">
                <a:solidFill>
                  <a:srgbClr val="FFFFFF"/>
                </a:solidFill>
                <a:latin typeface="Calibri"/>
                <a:cs typeface="Calibri"/>
              </a:rPr>
              <a:t>d</a:t>
            </a:r>
            <a:r>
              <a:rPr sz="1100" dirty="0">
                <a:solidFill>
                  <a:srgbClr val="FFFFFF"/>
                </a:solidFill>
                <a:latin typeface="Calibri"/>
                <a:cs typeface="Calibri"/>
              </a:rPr>
              <a:t>ata  </a:t>
            </a:r>
            <a:r>
              <a:rPr sz="1100" spc="-5" dirty="0">
                <a:solidFill>
                  <a:srgbClr val="FFFFFF"/>
                </a:solidFill>
                <a:latin typeface="Calibri"/>
                <a:cs typeface="Calibri"/>
              </a:rPr>
              <a:t>wrangling</a:t>
            </a:r>
            <a:endParaRPr sz="1100" dirty="0">
              <a:latin typeface="Calibri"/>
              <a:cs typeface="Calibri"/>
            </a:endParaRPr>
          </a:p>
        </p:txBody>
      </p:sp>
      <p:grpSp>
        <p:nvGrpSpPr>
          <p:cNvPr id="31" name="object 31"/>
          <p:cNvGrpSpPr/>
          <p:nvPr/>
        </p:nvGrpSpPr>
        <p:grpSpPr>
          <a:xfrm>
            <a:off x="4852670" y="3631210"/>
            <a:ext cx="1219835" cy="1101090"/>
            <a:chOff x="5131053" y="3713734"/>
            <a:chExt cx="1219835" cy="1101090"/>
          </a:xfrm>
        </p:grpSpPr>
        <p:sp>
          <p:nvSpPr>
            <p:cNvPr id="32" name="object 32"/>
            <p:cNvSpPr/>
            <p:nvPr/>
          </p:nvSpPr>
          <p:spPr>
            <a:xfrm>
              <a:off x="5137403"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3" name="object 33"/>
            <p:cNvSpPr/>
            <p:nvPr/>
          </p:nvSpPr>
          <p:spPr>
            <a:xfrm>
              <a:off x="5137403"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34" name="object 34"/>
            <p:cNvSpPr/>
            <p:nvPr/>
          </p:nvSpPr>
          <p:spPr>
            <a:xfrm>
              <a:off x="5378195" y="3720084"/>
              <a:ext cx="966469" cy="384175"/>
            </a:xfrm>
            <a:custGeom>
              <a:avLst/>
              <a:gdLst/>
              <a:ahLst/>
              <a:cxnLst/>
              <a:rect l="l" t="t" r="r" b="b"/>
              <a:pathLst>
                <a:path w="966470" h="384175">
                  <a:moveTo>
                    <a:pt x="927862" y="0"/>
                  </a:moveTo>
                  <a:lnTo>
                    <a:pt x="38353" y="0"/>
                  </a:lnTo>
                  <a:lnTo>
                    <a:pt x="23413" y="3010"/>
                  </a:lnTo>
                  <a:lnTo>
                    <a:pt x="11223" y="11223"/>
                  </a:lnTo>
                  <a:lnTo>
                    <a:pt x="3010" y="23413"/>
                  </a:lnTo>
                  <a:lnTo>
                    <a:pt x="0" y="38354"/>
                  </a:lnTo>
                  <a:lnTo>
                    <a:pt x="0" y="345694"/>
                  </a:lnTo>
                  <a:lnTo>
                    <a:pt x="3010" y="360634"/>
                  </a:lnTo>
                  <a:lnTo>
                    <a:pt x="11223" y="372824"/>
                  </a:lnTo>
                  <a:lnTo>
                    <a:pt x="23413" y="381037"/>
                  </a:lnTo>
                  <a:lnTo>
                    <a:pt x="38353" y="384048"/>
                  </a:lnTo>
                  <a:lnTo>
                    <a:pt x="927862" y="384048"/>
                  </a:lnTo>
                  <a:lnTo>
                    <a:pt x="942802" y="381037"/>
                  </a:lnTo>
                  <a:lnTo>
                    <a:pt x="954992" y="372824"/>
                  </a:lnTo>
                  <a:lnTo>
                    <a:pt x="963205" y="360634"/>
                  </a:lnTo>
                  <a:lnTo>
                    <a:pt x="966215" y="345694"/>
                  </a:lnTo>
                  <a:lnTo>
                    <a:pt x="966215"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35" name="object 35"/>
            <p:cNvSpPr/>
            <p:nvPr/>
          </p:nvSpPr>
          <p:spPr>
            <a:xfrm>
              <a:off x="5378195" y="3720084"/>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36" name="object 36"/>
          <p:cNvSpPr txBox="1"/>
          <p:nvPr/>
        </p:nvSpPr>
        <p:spPr>
          <a:xfrm>
            <a:off x="4900803" y="3639465"/>
            <a:ext cx="1122045" cy="1041400"/>
          </a:xfrm>
          <a:prstGeom prst="rect">
            <a:avLst/>
          </a:prstGeom>
        </p:spPr>
        <p:txBody>
          <a:bodyPr vert="horz" wrap="square" lIns="0" tIns="29845" rIns="0" bIns="0" rtlCol="0">
            <a:spAutoFit/>
          </a:bodyPr>
          <a:lstStyle/>
          <a:p>
            <a:pPr marL="486409"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a:latin typeface="Calibri"/>
              <a:cs typeface="Calibri"/>
            </a:endParaRPr>
          </a:p>
          <a:p>
            <a:pPr marL="57785" marR="215265" indent="-58419">
              <a:lnSpc>
                <a:spcPct val="91600"/>
              </a:lnSpc>
              <a:spcBef>
                <a:spcPts val="605"/>
              </a:spcBef>
              <a:buSzPct val="90909"/>
              <a:buChar char="•"/>
              <a:tabLst>
                <a:tab pos="71120" algn="l"/>
              </a:tabLst>
            </a:pPr>
            <a:r>
              <a:rPr sz="1100" spc="-5" dirty="0">
                <a:latin typeface="Calibri"/>
                <a:cs typeface="Calibri"/>
              </a:rPr>
              <a:t>Convert </a:t>
            </a:r>
            <a:r>
              <a:rPr sz="1100" dirty="0">
                <a:latin typeface="Calibri"/>
                <a:cs typeface="Calibri"/>
              </a:rPr>
              <a:t>new </a:t>
            </a:r>
            <a:r>
              <a:rPr sz="1100" spc="5" dirty="0">
                <a:latin typeface="Calibri"/>
                <a:cs typeface="Calibri"/>
              </a:rPr>
              <a:t> </a:t>
            </a:r>
            <a:r>
              <a:rPr sz="1100" dirty="0">
                <a:latin typeface="Calibri"/>
                <a:cs typeface="Calibri"/>
              </a:rPr>
              <a:t>Dataframe to </a:t>
            </a:r>
            <a:r>
              <a:rPr sz="1100" spc="5" dirty="0">
                <a:latin typeface="Calibri"/>
                <a:cs typeface="Calibri"/>
              </a:rPr>
              <a:t> </a:t>
            </a:r>
            <a:r>
              <a:rPr sz="1100" spc="-5" dirty="0">
                <a:latin typeface="Calibri"/>
                <a:cs typeface="Calibri"/>
              </a:rPr>
              <a:t>CSV</a:t>
            </a:r>
            <a:r>
              <a:rPr sz="1100" spc="-35" dirty="0">
                <a:latin typeface="Calibri"/>
                <a:cs typeface="Calibri"/>
              </a:rPr>
              <a:t> </a:t>
            </a:r>
            <a:r>
              <a:rPr sz="1100" dirty="0">
                <a:latin typeface="Calibri"/>
                <a:cs typeface="Calibri"/>
              </a:rPr>
              <a:t>format</a:t>
            </a:r>
            <a:r>
              <a:rPr sz="1100" spc="-60" dirty="0">
                <a:latin typeface="Calibri"/>
                <a:cs typeface="Calibri"/>
              </a:rPr>
              <a:t> </a:t>
            </a:r>
            <a:r>
              <a:rPr sz="1100" spc="-5" dirty="0">
                <a:latin typeface="Calibri"/>
                <a:cs typeface="Calibri"/>
              </a:rPr>
              <a:t>for </a:t>
            </a:r>
            <a:r>
              <a:rPr sz="1100" spc="-235" dirty="0">
                <a:latin typeface="Calibri"/>
                <a:cs typeface="Calibri"/>
              </a:rPr>
              <a:t> </a:t>
            </a:r>
            <a:r>
              <a:rPr sz="1100" dirty="0">
                <a:latin typeface="Calibri"/>
                <a:cs typeface="Calibri"/>
              </a:rPr>
              <a:t>the</a:t>
            </a:r>
            <a:r>
              <a:rPr sz="1100" spc="-45" dirty="0">
                <a:latin typeface="Calibri"/>
                <a:cs typeface="Calibri"/>
              </a:rPr>
              <a:t> </a:t>
            </a:r>
            <a:r>
              <a:rPr sz="1100" dirty="0">
                <a:latin typeface="Calibri"/>
                <a:cs typeface="Calibri"/>
              </a:rPr>
              <a:t>next</a:t>
            </a:r>
            <a:r>
              <a:rPr sz="1100" spc="-45" dirty="0">
                <a:latin typeface="Calibri"/>
                <a:cs typeface="Calibri"/>
              </a:rPr>
              <a:t> </a:t>
            </a:r>
            <a:r>
              <a:rPr sz="1100" spc="-5" dirty="0">
                <a:latin typeface="Calibri"/>
                <a:cs typeface="Calibri"/>
              </a:rPr>
              <a:t>phase</a:t>
            </a:r>
            <a:endParaRPr sz="1100">
              <a:latin typeface="Calibri"/>
              <a:cs typeface="Calibri"/>
            </a:endParaRPr>
          </a:p>
        </p:txBody>
      </p:sp>
      <p:grpSp>
        <p:nvGrpSpPr>
          <p:cNvPr id="37" name="object 37"/>
          <p:cNvGrpSpPr/>
          <p:nvPr/>
        </p:nvGrpSpPr>
        <p:grpSpPr>
          <a:xfrm>
            <a:off x="6218175" y="3792754"/>
            <a:ext cx="1099820" cy="909319"/>
            <a:chOff x="6496558" y="3875278"/>
            <a:chExt cx="1099820" cy="909319"/>
          </a:xfrm>
        </p:grpSpPr>
        <p:sp>
          <p:nvSpPr>
            <p:cNvPr id="38" name="object 38"/>
            <p:cNvSpPr/>
            <p:nvPr/>
          </p:nvSpPr>
          <p:spPr>
            <a:xfrm>
              <a:off x="6502908" y="388162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9" name="object 39"/>
            <p:cNvSpPr/>
            <p:nvPr/>
          </p:nvSpPr>
          <p:spPr>
            <a:xfrm>
              <a:off x="6502908" y="388162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40" name="object 40"/>
          <p:cNvSpPr txBox="1"/>
          <p:nvPr/>
        </p:nvSpPr>
        <p:spPr>
          <a:xfrm>
            <a:off x="6316854" y="3864507"/>
            <a:ext cx="909066" cy="591316"/>
          </a:xfrm>
          <a:prstGeom prst="rect">
            <a:avLst/>
          </a:prstGeom>
        </p:spPr>
        <p:txBody>
          <a:bodyPr vert="horz" wrap="square" lIns="0" tIns="24765" rIns="0" bIns="0" rtlCol="0">
            <a:spAutoFit/>
          </a:bodyPr>
          <a:lstStyle/>
          <a:p>
            <a:pPr marL="57785" marR="5080" indent="-58419">
              <a:lnSpc>
                <a:spcPct val="91500"/>
              </a:lnSpc>
              <a:spcBef>
                <a:spcPts val="195"/>
              </a:spcBef>
              <a:buSzPct val="90000"/>
              <a:buChar char="•"/>
              <a:tabLst>
                <a:tab pos="64135" algn="l"/>
              </a:tabLst>
            </a:pPr>
            <a:r>
              <a:rPr sz="1000" spc="-5" dirty="0">
                <a:latin typeface="Calibri"/>
                <a:cs typeface="Calibri"/>
              </a:rPr>
              <a:t>Request Falcon9 </a:t>
            </a:r>
            <a:r>
              <a:rPr sz="1000" dirty="0">
                <a:latin typeface="Calibri"/>
                <a:cs typeface="Calibri"/>
              </a:rPr>
              <a:t> </a:t>
            </a:r>
            <a:r>
              <a:rPr sz="1000" spc="-5" dirty="0">
                <a:latin typeface="Calibri"/>
                <a:cs typeface="Calibri"/>
              </a:rPr>
              <a:t>html page via </a:t>
            </a:r>
            <a:r>
              <a:rPr sz="1000" dirty="0">
                <a:latin typeface="Calibri"/>
                <a:cs typeface="Calibri"/>
              </a:rPr>
              <a:t> </a:t>
            </a:r>
            <a:r>
              <a:rPr sz="1000" spc="-10" dirty="0">
                <a:latin typeface="Calibri"/>
                <a:cs typeface="Calibri"/>
              </a:rPr>
              <a:t>HTTP</a:t>
            </a:r>
            <a:r>
              <a:rPr sz="1000" spc="-25" dirty="0">
                <a:latin typeface="Calibri"/>
                <a:cs typeface="Calibri"/>
              </a:rPr>
              <a:t> </a:t>
            </a:r>
            <a:r>
              <a:rPr sz="1000" spc="-5" dirty="0">
                <a:latin typeface="Calibri"/>
                <a:cs typeface="Calibri"/>
              </a:rPr>
              <a:t>GET</a:t>
            </a:r>
            <a:r>
              <a:rPr sz="1000" spc="-30" dirty="0">
                <a:latin typeface="Calibri"/>
                <a:cs typeface="Calibri"/>
              </a:rPr>
              <a:t> </a:t>
            </a:r>
            <a:r>
              <a:rPr sz="1000" spc="-5" dirty="0">
                <a:latin typeface="Calibri"/>
                <a:cs typeface="Calibri"/>
              </a:rPr>
              <a:t>method</a:t>
            </a:r>
            <a:endParaRPr sz="1000" dirty="0">
              <a:latin typeface="Calibri"/>
              <a:cs typeface="Calibri"/>
            </a:endParaRPr>
          </a:p>
        </p:txBody>
      </p:sp>
      <p:grpSp>
        <p:nvGrpSpPr>
          <p:cNvPr id="41" name="object 41"/>
          <p:cNvGrpSpPr/>
          <p:nvPr/>
        </p:nvGrpSpPr>
        <p:grpSpPr>
          <a:xfrm>
            <a:off x="6458967" y="4496841"/>
            <a:ext cx="1440180" cy="680720"/>
            <a:chOff x="6737350" y="4579365"/>
            <a:chExt cx="1440180" cy="680720"/>
          </a:xfrm>
        </p:grpSpPr>
        <p:sp>
          <p:nvSpPr>
            <p:cNvPr id="42" name="object 42"/>
            <p:cNvSpPr/>
            <p:nvPr/>
          </p:nvSpPr>
          <p:spPr>
            <a:xfrm>
              <a:off x="6743700"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13"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EC7C30"/>
            </a:solidFill>
          </p:spPr>
          <p:txBody>
            <a:bodyPr wrap="square" lIns="0" tIns="0" rIns="0" bIns="0" rtlCol="0"/>
            <a:lstStyle/>
            <a:p>
              <a:endParaRPr/>
            </a:p>
          </p:txBody>
        </p:sp>
        <p:sp>
          <p:nvSpPr>
            <p:cNvPr id="43" name="object 43"/>
            <p:cNvSpPr/>
            <p:nvPr/>
          </p:nvSpPr>
          <p:spPr>
            <a:xfrm>
              <a:off x="6743700" y="4585715"/>
              <a:ext cx="966469" cy="386080"/>
            </a:xfrm>
            <a:custGeom>
              <a:avLst/>
              <a:gdLst/>
              <a:ahLst/>
              <a:cxnLst/>
              <a:rect l="l" t="t" r="r" b="b"/>
              <a:pathLst>
                <a:path w="966470" h="386079">
                  <a:moveTo>
                    <a:pt x="0" y="38607"/>
                  </a:moveTo>
                  <a:lnTo>
                    <a:pt x="3032" y="23574"/>
                  </a:lnTo>
                  <a:lnTo>
                    <a:pt x="11302" y="11302"/>
                  </a:lnTo>
                  <a:lnTo>
                    <a:pt x="23574" y="3032"/>
                  </a:lnTo>
                  <a:lnTo>
                    <a:pt x="38607" y="0"/>
                  </a:lnTo>
                  <a:lnTo>
                    <a:pt x="927607" y="0"/>
                  </a:lnTo>
                  <a:lnTo>
                    <a:pt x="942641" y="3032"/>
                  </a:lnTo>
                  <a:lnTo>
                    <a:pt x="954913" y="11302"/>
                  </a:lnTo>
                  <a:lnTo>
                    <a:pt x="963183" y="23574"/>
                  </a:lnTo>
                  <a:lnTo>
                    <a:pt x="966216" y="38607"/>
                  </a:lnTo>
                  <a:lnTo>
                    <a:pt x="966216" y="346963"/>
                  </a:lnTo>
                  <a:lnTo>
                    <a:pt x="963183" y="361997"/>
                  </a:lnTo>
                  <a:lnTo>
                    <a:pt x="954913" y="374268"/>
                  </a:lnTo>
                  <a:lnTo>
                    <a:pt x="942641" y="382539"/>
                  </a:lnTo>
                  <a:lnTo>
                    <a:pt x="927607" y="385571"/>
                  </a:lnTo>
                  <a:lnTo>
                    <a:pt x="38607" y="385571"/>
                  </a:lnTo>
                  <a:lnTo>
                    <a:pt x="23574" y="382539"/>
                  </a:lnTo>
                  <a:lnTo>
                    <a:pt x="11303"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552185" y="4506621"/>
            <a:ext cx="807720" cy="347980"/>
          </a:xfrm>
          <a:prstGeom prst="rect">
            <a:avLst/>
          </a:prstGeom>
        </p:spPr>
        <p:txBody>
          <a:bodyPr vert="horz" wrap="square" lIns="0" tIns="29845" rIns="0" bIns="0" rtlCol="0">
            <a:spAutoFit/>
          </a:bodyPr>
          <a:lstStyle/>
          <a:p>
            <a:pPr marL="285115" marR="5080" indent="-285750">
              <a:lnSpc>
                <a:spcPts val="1210"/>
              </a:lnSpc>
              <a:spcBef>
                <a:spcPts val="235"/>
              </a:spcBef>
            </a:pPr>
            <a:r>
              <a:rPr sz="1100" dirty="0">
                <a:solidFill>
                  <a:srgbClr val="FFFFFF"/>
                </a:solidFill>
                <a:latin typeface="Calibri"/>
                <a:cs typeface="Calibri"/>
              </a:rPr>
              <a:t>Perf</a:t>
            </a:r>
            <a:r>
              <a:rPr sz="1100" spc="5" dirty="0">
                <a:solidFill>
                  <a:srgbClr val="FFFFFF"/>
                </a:solidFill>
                <a:latin typeface="Calibri"/>
                <a:cs typeface="Calibri"/>
              </a:rPr>
              <a:t>o</a:t>
            </a:r>
            <a:r>
              <a:rPr sz="1100" dirty="0">
                <a:solidFill>
                  <a:srgbClr val="FFFFFF"/>
                </a:solidFill>
                <a:latin typeface="Calibri"/>
                <a:cs typeface="Calibri"/>
              </a:rPr>
              <a:t>rm</a:t>
            </a:r>
            <a:r>
              <a:rPr sz="1100" spc="-30" dirty="0">
                <a:solidFill>
                  <a:srgbClr val="FFFFFF"/>
                </a:solidFill>
                <a:latin typeface="Calibri"/>
                <a:cs typeface="Calibri"/>
              </a:rPr>
              <a:t> </a:t>
            </a:r>
            <a:r>
              <a:rPr sz="1100" spc="-5" dirty="0">
                <a:solidFill>
                  <a:srgbClr val="FFFFFF"/>
                </a:solidFill>
                <a:latin typeface="Calibri"/>
                <a:cs typeface="Calibri"/>
              </a:rPr>
              <a:t>HT</a:t>
            </a:r>
            <a:r>
              <a:rPr sz="1100" dirty="0">
                <a:solidFill>
                  <a:srgbClr val="FFFFFF"/>
                </a:solidFill>
                <a:latin typeface="Calibri"/>
                <a:cs typeface="Calibri"/>
              </a:rPr>
              <a:t>TP  GET</a:t>
            </a:r>
            <a:endParaRPr sz="1100">
              <a:latin typeface="Calibri"/>
              <a:cs typeface="Calibri"/>
            </a:endParaRPr>
          </a:p>
        </p:txBody>
      </p:sp>
      <p:grpSp>
        <p:nvGrpSpPr>
          <p:cNvPr id="45" name="object 45"/>
          <p:cNvGrpSpPr/>
          <p:nvPr/>
        </p:nvGrpSpPr>
        <p:grpSpPr>
          <a:xfrm>
            <a:off x="7583678" y="3281630"/>
            <a:ext cx="1802130" cy="1420495"/>
            <a:chOff x="7862061" y="3364154"/>
            <a:chExt cx="1802130" cy="1420495"/>
          </a:xfrm>
        </p:grpSpPr>
        <p:sp>
          <p:nvSpPr>
            <p:cNvPr id="46" name="object 46"/>
            <p:cNvSpPr/>
            <p:nvPr/>
          </p:nvSpPr>
          <p:spPr>
            <a:xfrm>
              <a:off x="7868411" y="388162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47" name="object 47"/>
            <p:cNvSpPr/>
            <p:nvPr/>
          </p:nvSpPr>
          <p:spPr>
            <a:xfrm>
              <a:off x="7868411" y="388162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48" name="object 48"/>
            <p:cNvSpPr/>
            <p:nvPr/>
          </p:nvSpPr>
          <p:spPr>
            <a:xfrm>
              <a:off x="8109204" y="3364166"/>
              <a:ext cx="1555115" cy="709930"/>
            </a:xfrm>
            <a:custGeom>
              <a:avLst/>
              <a:gdLst/>
              <a:ahLst/>
              <a:cxnLst/>
              <a:rect l="l" t="t" r="r" b="b"/>
              <a:pathLst>
                <a:path w="1555115" h="709929">
                  <a:moveTo>
                    <a:pt x="1554861" y="261429"/>
                  </a:moveTo>
                  <a:lnTo>
                    <a:pt x="1535684" y="272351"/>
                  </a:lnTo>
                  <a:lnTo>
                    <a:pt x="1507350" y="234315"/>
                  </a:lnTo>
                  <a:lnTo>
                    <a:pt x="1476311" y="198615"/>
                  </a:lnTo>
                  <a:lnTo>
                    <a:pt x="1442732" y="165404"/>
                  </a:lnTo>
                  <a:lnTo>
                    <a:pt x="1406740" y="134810"/>
                  </a:lnTo>
                  <a:lnTo>
                    <a:pt x="1368501" y="106959"/>
                  </a:lnTo>
                  <a:lnTo>
                    <a:pt x="1328166" y="81978"/>
                  </a:lnTo>
                  <a:lnTo>
                    <a:pt x="1286497" y="60312"/>
                  </a:lnTo>
                  <a:lnTo>
                    <a:pt x="1243990" y="42049"/>
                  </a:lnTo>
                  <a:lnTo>
                    <a:pt x="1200797" y="27114"/>
                  </a:lnTo>
                  <a:lnTo>
                    <a:pt x="1157097" y="15494"/>
                  </a:lnTo>
                  <a:lnTo>
                    <a:pt x="1113040" y="7137"/>
                  </a:lnTo>
                  <a:lnTo>
                    <a:pt x="1068806" y="1981"/>
                  </a:lnTo>
                  <a:lnTo>
                    <a:pt x="1024547" y="0"/>
                  </a:lnTo>
                  <a:lnTo>
                    <a:pt x="980440" y="1130"/>
                  </a:lnTo>
                  <a:lnTo>
                    <a:pt x="936650" y="5334"/>
                  </a:lnTo>
                  <a:lnTo>
                    <a:pt x="893330" y="12573"/>
                  </a:lnTo>
                  <a:lnTo>
                    <a:pt x="850658" y="22783"/>
                  </a:lnTo>
                  <a:lnTo>
                    <a:pt x="808786" y="35941"/>
                  </a:lnTo>
                  <a:lnTo>
                    <a:pt x="767905" y="51993"/>
                  </a:lnTo>
                  <a:lnTo>
                    <a:pt x="728154" y="70878"/>
                  </a:lnTo>
                  <a:lnTo>
                    <a:pt x="689724" y="92570"/>
                  </a:lnTo>
                  <a:lnTo>
                    <a:pt x="652754" y="117017"/>
                  </a:lnTo>
                  <a:lnTo>
                    <a:pt x="617423" y="144170"/>
                  </a:lnTo>
                  <a:lnTo>
                    <a:pt x="583907" y="173990"/>
                  </a:lnTo>
                  <a:lnTo>
                    <a:pt x="552348" y="206425"/>
                  </a:lnTo>
                  <a:lnTo>
                    <a:pt x="522935" y="241427"/>
                  </a:lnTo>
                  <a:lnTo>
                    <a:pt x="495820" y="278955"/>
                  </a:lnTo>
                  <a:lnTo>
                    <a:pt x="471170" y="318960"/>
                  </a:lnTo>
                  <a:lnTo>
                    <a:pt x="482561" y="325437"/>
                  </a:lnTo>
                  <a:lnTo>
                    <a:pt x="38354" y="325437"/>
                  </a:lnTo>
                  <a:lnTo>
                    <a:pt x="23406" y="328460"/>
                  </a:lnTo>
                  <a:lnTo>
                    <a:pt x="11214" y="336664"/>
                  </a:lnTo>
                  <a:lnTo>
                    <a:pt x="3009" y="348856"/>
                  </a:lnTo>
                  <a:lnTo>
                    <a:pt x="0" y="363791"/>
                  </a:lnTo>
                  <a:lnTo>
                    <a:pt x="0" y="671131"/>
                  </a:lnTo>
                  <a:lnTo>
                    <a:pt x="3009" y="686079"/>
                  </a:lnTo>
                  <a:lnTo>
                    <a:pt x="11214" y="698271"/>
                  </a:lnTo>
                  <a:lnTo>
                    <a:pt x="23406" y="706475"/>
                  </a:lnTo>
                  <a:lnTo>
                    <a:pt x="38354" y="709485"/>
                  </a:lnTo>
                  <a:lnTo>
                    <a:pt x="927862" y="709485"/>
                  </a:lnTo>
                  <a:lnTo>
                    <a:pt x="942797" y="706475"/>
                  </a:lnTo>
                  <a:lnTo>
                    <a:pt x="954989" y="698271"/>
                  </a:lnTo>
                  <a:lnTo>
                    <a:pt x="963193" y="686079"/>
                  </a:lnTo>
                  <a:lnTo>
                    <a:pt x="966216" y="671131"/>
                  </a:lnTo>
                  <a:lnTo>
                    <a:pt x="966216" y="363791"/>
                  </a:lnTo>
                  <a:lnTo>
                    <a:pt x="963193" y="348856"/>
                  </a:lnTo>
                  <a:lnTo>
                    <a:pt x="954989" y="336664"/>
                  </a:lnTo>
                  <a:lnTo>
                    <a:pt x="942797" y="328460"/>
                  </a:lnTo>
                  <a:lnTo>
                    <a:pt x="927862" y="325437"/>
                  </a:lnTo>
                  <a:lnTo>
                    <a:pt x="506196" y="325437"/>
                  </a:lnTo>
                  <a:lnTo>
                    <a:pt x="528332" y="290144"/>
                  </a:lnTo>
                  <a:lnTo>
                    <a:pt x="560489" y="247789"/>
                  </a:lnTo>
                  <a:lnTo>
                    <a:pt x="596265" y="208508"/>
                  </a:lnTo>
                  <a:lnTo>
                    <a:pt x="635431" y="172554"/>
                  </a:lnTo>
                  <a:lnTo>
                    <a:pt x="677799" y="140144"/>
                  </a:lnTo>
                  <a:lnTo>
                    <a:pt x="718997" y="113817"/>
                  </a:lnTo>
                  <a:lnTo>
                    <a:pt x="761504" y="91274"/>
                  </a:lnTo>
                  <a:lnTo>
                    <a:pt x="805103" y="72478"/>
                  </a:lnTo>
                  <a:lnTo>
                    <a:pt x="849591" y="57391"/>
                  </a:lnTo>
                  <a:lnTo>
                    <a:pt x="894740" y="45961"/>
                  </a:lnTo>
                  <a:lnTo>
                    <a:pt x="940333" y="38163"/>
                  </a:lnTo>
                  <a:lnTo>
                    <a:pt x="986167" y="33959"/>
                  </a:lnTo>
                  <a:lnTo>
                    <a:pt x="1032027" y="33312"/>
                  </a:lnTo>
                  <a:lnTo>
                    <a:pt x="1077696" y="36182"/>
                  </a:lnTo>
                  <a:lnTo>
                    <a:pt x="1122972" y="42519"/>
                  </a:lnTo>
                  <a:lnTo>
                    <a:pt x="1167638" y="52298"/>
                  </a:lnTo>
                  <a:lnTo>
                    <a:pt x="1211465" y="65481"/>
                  </a:lnTo>
                  <a:lnTo>
                    <a:pt x="1254252" y="82029"/>
                  </a:lnTo>
                  <a:lnTo>
                    <a:pt x="1295793" y="101892"/>
                  </a:lnTo>
                  <a:lnTo>
                    <a:pt x="1335862" y="125044"/>
                  </a:lnTo>
                  <a:lnTo>
                    <a:pt x="1374241" y="151434"/>
                  </a:lnTo>
                  <a:lnTo>
                    <a:pt x="1410741" y="181051"/>
                  </a:lnTo>
                  <a:lnTo>
                    <a:pt x="1445120" y="213829"/>
                  </a:lnTo>
                  <a:lnTo>
                    <a:pt x="1477187" y="249732"/>
                  </a:lnTo>
                  <a:lnTo>
                    <a:pt x="1506728" y="288734"/>
                  </a:lnTo>
                  <a:lnTo>
                    <a:pt x="1487551" y="299656"/>
                  </a:lnTo>
                  <a:lnTo>
                    <a:pt x="1550416" y="327088"/>
                  </a:lnTo>
                  <a:lnTo>
                    <a:pt x="1554861" y="261429"/>
                  </a:lnTo>
                  <a:close/>
                </a:path>
              </a:pathLst>
            </a:custGeom>
            <a:solidFill>
              <a:srgbClr val="A4A4A4"/>
            </a:solidFill>
          </p:spPr>
          <p:txBody>
            <a:bodyPr wrap="square" lIns="0" tIns="0" rIns="0" bIns="0" rtlCol="0"/>
            <a:lstStyle/>
            <a:p>
              <a:endParaRPr/>
            </a:p>
          </p:txBody>
        </p:sp>
        <p:sp>
          <p:nvSpPr>
            <p:cNvPr id="49" name="object 49"/>
            <p:cNvSpPr/>
            <p:nvPr/>
          </p:nvSpPr>
          <p:spPr>
            <a:xfrm>
              <a:off x="8109203" y="3689603"/>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7630287" y="3609873"/>
            <a:ext cx="1109980" cy="845185"/>
          </a:xfrm>
          <a:prstGeom prst="rect">
            <a:avLst/>
          </a:prstGeom>
        </p:spPr>
        <p:txBody>
          <a:bodyPr vert="horz" wrap="square" lIns="0" tIns="29845" rIns="0" bIns="0" rtlCol="0">
            <a:spAutoFit/>
          </a:bodyPr>
          <a:lstStyle/>
          <a:p>
            <a:pPr marL="273050" marR="5080" indent="222250" algn="just">
              <a:lnSpc>
                <a:spcPts val="1210"/>
              </a:lnSpc>
              <a:spcBef>
                <a:spcPts val="235"/>
              </a:spcBef>
            </a:pPr>
            <a:r>
              <a:rPr sz="1100" spc="-5" dirty="0">
                <a:solidFill>
                  <a:srgbClr val="FFFFFF"/>
                </a:solidFill>
                <a:latin typeface="Calibri"/>
                <a:cs typeface="Calibri"/>
              </a:rPr>
              <a:t>Create </a:t>
            </a:r>
            <a:r>
              <a:rPr sz="1100" dirty="0">
                <a:solidFill>
                  <a:srgbClr val="FFFFFF"/>
                </a:solidFill>
                <a:latin typeface="Calibri"/>
                <a:cs typeface="Calibri"/>
              </a:rPr>
              <a:t> Beautif</a:t>
            </a:r>
            <a:r>
              <a:rPr sz="1100" spc="-10" dirty="0">
                <a:solidFill>
                  <a:srgbClr val="FFFFFF"/>
                </a:solidFill>
                <a:latin typeface="Calibri"/>
                <a:cs typeface="Calibri"/>
              </a:rPr>
              <a:t>u</a:t>
            </a:r>
            <a:r>
              <a:rPr sz="1100" dirty="0">
                <a:solidFill>
                  <a:srgbClr val="FFFFFF"/>
                </a:solidFill>
                <a:latin typeface="Calibri"/>
                <a:cs typeface="Calibri"/>
              </a:rPr>
              <a:t>l</a:t>
            </a:r>
            <a:r>
              <a:rPr sz="1100" spc="-10" dirty="0">
                <a:solidFill>
                  <a:srgbClr val="FFFFFF"/>
                </a:solidFill>
                <a:latin typeface="Calibri"/>
                <a:cs typeface="Calibri"/>
              </a:rPr>
              <a:t> </a:t>
            </a:r>
            <a:r>
              <a:rPr sz="1100" spc="-5" dirty="0">
                <a:solidFill>
                  <a:srgbClr val="FFFFFF"/>
                </a:solidFill>
                <a:latin typeface="Calibri"/>
                <a:cs typeface="Calibri"/>
              </a:rPr>
              <a:t>S</a:t>
            </a:r>
            <a:r>
              <a:rPr sz="1100" dirty="0">
                <a:solidFill>
                  <a:srgbClr val="FFFFFF"/>
                </a:solidFill>
                <a:latin typeface="Calibri"/>
                <a:cs typeface="Calibri"/>
              </a:rPr>
              <a:t>oap</a:t>
            </a:r>
            <a:endParaRPr sz="1100" dirty="0">
              <a:latin typeface="Calibri"/>
              <a:cs typeface="Calibri"/>
            </a:endParaRPr>
          </a:p>
          <a:p>
            <a:pPr marL="57785" marR="169545" indent="-58419" algn="just">
              <a:lnSpc>
                <a:spcPct val="91600"/>
              </a:lnSpc>
              <a:spcBef>
                <a:spcPts val="600"/>
              </a:spcBef>
              <a:buSzPct val="90000"/>
              <a:buChar char="•"/>
              <a:tabLst>
                <a:tab pos="64135" algn="l"/>
              </a:tabLst>
            </a:pPr>
            <a:r>
              <a:rPr sz="1000" spc="-5" dirty="0">
                <a:latin typeface="Calibri"/>
                <a:cs typeface="Calibri"/>
              </a:rPr>
              <a:t>Create beautiful </a:t>
            </a:r>
            <a:r>
              <a:rPr sz="1000" dirty="0">
                <a:latin typeface="Calibri"/>
                <a:cs typeface="Calibri"/>
              </a:rPr>
              <a:t> </a:t>
            </a:r>
            <a:r>
              <a:rPr sz="1000" spc="-5" dirty="0">
                <a:latin typeface="Calibri"/>
                <a:cs typeface="Calibri"/>
              </a:rPr>
              <a:t>soap</a:t>
            </a:r>
            <a:r>
              <a:rPr sz="1000" spc="-35" dirty="0">
                <a:latin typeface="Calibri"/>
                <a:cs typeface="Calibri"/>
              </a:rPr>
              <a:t> </a:t>
            </a:r>
            <a:r>
              <a:rPr sz="1000" spc="-5" dirty="0">
                <a:latin typeface="Calibri"/>
                <a:cs typeface="Calibri"/>
              </a:rPr>
              <a:t>object</a:t>
            </a:r>
            <a:r>
              <a:rPr sz="1000" spc="-40" dirty="0">
                <a:latin typeface="Calibri"/>
                <a:cs typeface="Calibri"/>
              </a:rPr>
              <a:t> </a:t>
            </a:r>
            <a:r>
              <a:rPr sz="1000" spc="-5" dirty="0">
                <a:latin typeface="Calibri"/>
                <a:cs typeface="Calibri"/>
              </a:rPr>
              <a:t>from </a:t>
            </a:r>
            <a:r>
              <a:rPr sz="1000" spc="-215" dirty="0">
                <a:latin typeface="Calibri"/>
                <a:cs typeface="Calibri"/>
              </a:rPr>
              <a:t> </a:t>
            </a:r>
            <a:r>
              <a:rPr sz="1000" spc="-5" dirty="0">
                <a:latin typeface="Calibri"/>
                <a:cs typeface="Calibri"/>
              </a:rPr>
              <a:t>HTML</a:t>
            </a:r>
            <a:r>
              <a:rPr sz="1000" spc="-15" dirty="0">
                <a:latin typeface="Calibri"/>
                <a:cs typeface="Calibri"/>
              </a:rPr>
              <a:t> </a:t>
            </a:r>
            <a:r>
              <a:rPr sz="1000" spc="-5" dirty="0">
                <a:latin typeface="Calibri"/>
                <a:cs typeface="Calibri"/>
              </a:rPr>
              <a:t>response</a:t>
            </a:r>
            <a:endParaRPr sz="1000" dirty="0">
              <a:latin typeface="Calibri"/>
              <a:cs typeface="Calibri"/>
            </a:endParaRPr>
          </a:p>
        </p:txBody>
      </p:sp>
      <p:grpSp>
        <p:nvGrpSpPr>
          <p:cNvPr id="51" name="object 51"/>
          <p:cNvGrpSpPr/>
          <p:nvPr/>
        </p:nvGrpSpPr>
        <p:grpSpPr>
          <a:xfrm>
            <a:off x="8949183" y="3792754"/>
            <a:ext cx="1099820" cy="909319"/>
            <a:chOff x="9227566" y="3875278"/>
            <a:chExt cx="1099820" cy="909319"/>
          </a:xfrm>
        </p:grpSpPr>
        <p:sp>
          <p:nvSpPr>
            <p:cNvPr id="52" name="object 52"/>
            <p:cNvSpPr/>
            <p:nvPr/>
          </p:nvSpPr>
          <p:spPr>
            <a:xfrm>
              <a:off x="9233916" y="3881628"/>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53" name="object 53"/>
            <p:cNvSpPr/>
            <p:nvPr/>
          </p:nvSpPr>
          <p:spPr>
            <a:xfrm>
              <a:off x="9233916" y="3881628"/>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grpSp>
      <p:sp>
        <p:nvSpPr>
          <p:cNvPr id="54" name="object 54"/>
          <p:cNvSpPr txBox="1"/>
          <p:nvPr/>
        </p:nvSpPr>
        <p:spPr>
          <a:xfrm>
            <a:off x="8978137" y="3868736"/>
            <a:ext cx="995044" cy="596900"/>
          </a:xfrm>
          <a:prstGeom prst="rect">
            <a:avLst/>
          </a:prstGeom>
        </p:spPr>
        <p:txBody>
          <a:bodyPr vert="horz" wrap="square" lIns="0" tIns="24765" rIns="0" bIns="0" rtlCol="0">
            <a:spAutoFit/>
          </a:bodyPr>
          <a:lstStyle/>
          <a:p>
            <a:pPr marL="57785" marR="5080" indent="-58419">
              <a:lnSpc>
                <a:spcPct val="91700"/>
              </a:lnSpc>
              <a:spcBef>
                <a:spcPts val="195"/>
              </a:spcBef>
              <a:buSzPct val="90000"/>
              <a:buChar char="•"/>
              <a:tabLst>
                <a:tab pos="64135" algn="l"/>
              </a:tabLst>
            </a:pPr>
            <a:r>
              <a:rPr sz="1000" spc="-10" dirty="0">
                <a:latin typeface="Calibri"/>
                <a:cs typeface="Calibri"/>
              </a:rPr>
              <a:t>Collect</a:t>
            </a:r>
            <a:r>
              <a:rPr sz="1000" spc="204" dirty="0">
                <a:latin typeface="Calibri"/>
                <a:cs typeface="Calibri"/>
              </a:rPr>
              <a:t> </a:t>
            </a:r>
            <a:r>
              <a:rPr sz="1000" spc="-5" dirty="0">
                <a:latin typeface="Calibri"/>
                <a:cs typeface="Calibri"/>
              </a:rPr>
              <a:t>all </a:t>
            </a:r>
            <a:r>
              <a:rPr sz="1000" dirty="0">
                <a:latin typeface="Calibri"/>
                <a:cs typeface="Calibri"/>
              </a:rPr>
              <a:t> </a:t>
            </a:r>
            <a:r>
              <a:rPr sz="1000" spc="-5" dirty="0">
                <a:latin typeface="Calibri"/>
                <a:cs typeface="Calibri"/>
              </a:rPr>
              <a:t>relevant </a:t>
            </a:r>
            <a:r>
              <a:rPr sz="1000" dirty="0">
                <a:latin typeface="Calibri"/>
                <a:cs typeface="Calibri"/>
              </a:rPr>
              <a:t> </a:t>
            </a:r>
            <a:r>
              <a:rPr sz="1000" spc="-5" dirty="0">
                <a:latin typeface="Calibri"/>
                <a:cs typeface="Calibri"/>
              </a:rPr>
              <a:t>headers/extract </a:t>
            </a:r>
            <a:r>
              <a:rPr sz="1000" dirty="0">
                <a:latin typeface="Calibri"/>
                <a:cs typeface="Calibri"/>
              </a:rPr>
              <a:t> </a:t>
            </a:r>
            <a:r>
              <a:rPr sz="1000" spc="-5" dirty="0">
                <a:latin typeface="Calibri"/>
                <a:cs typeface="Calibri"/>
              </a:rPr>
              <a:t>rows</a:t>
            </a:r>
            <a:r>
              <a:rPr sz="1000" spc="-30" dirty="0">
                <a:latin typeface="Calibri"/>
                <a:cs typeface="Calibri"/>
              </a:rPr>
              <a:t> </a:t>
            </a:r>
            <a:r>
              <a:rPr sz="1000" spc="-5" dirty="0">
                <a:latin typeface="Calibri"/>
                <a:cs typeface="Calibri"/>
              </a:rPr>
              <a:t>to</a:t>
            </a:r>
            <a:r>
              <a:rPr sz="1000" spc="-30" dirty="0">
                <a:latin typeface="Calibri"/>
                <a:cs typeface="Calibri"/>
              </a:rPr>
              <a:t> </a:t>
            </a:r>
            <a:r>
              <a:rPr sz="1000" spc="-5" dirty="0">
                <a:latin typeface="Calibri"/>
                <a:cs typeface="Calibri"/>
              </a:rPr>
              <a:t>Datafame</a:t>
            </a:r>
            <a:endParaRPr sz="1000" dirty="0">
              <a:latin typeface="Calibri"/>
              <a:cs typeface="Calibri"/>
            </a:endParaRPr>
          </a:p>
        </p:txBody>
      </p:sp>
      <p:grpSp>
        <p:nvGrpSpPr>
          <p:cNvPr id="55" name="object 55"/>
          <p:cNvGrpSpPr/>
          <p:nvPr/>
        </p:nvGrpSpPr>
        <p:grpSpPr>
          <a:xfrm>
            <a:off x="9189974" y="4496841"/>
            <a:ext cx="1440180" cy="680720"/>
            <a:chOff x="9468357" y="4579365"/>
            <a:chExt cx="1440180" cy="680720"/>
          </a:xfrm>
        </p:grpSpPr>
        <p:sp>
          <p:nvSpPr>
            <p:cNvPr id="56" name="object 56"/>
            <p:cNvSpPr/>
            <p:nvPr/>
          </p:nvSpPr>
          <p:spPr>
            <a:xfrm>
              <a:off x="9474708"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00"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57" name="object 57"/>
            <p:cNvSpPr/>
            <p:nvPr/>
          </p:nvSpPr>
          <p:spPr>
            <a:xfrm>
              <a:off x="9474707" y="4585715"/>
              <a:ext cx="966469" cy="386080"/>
            </a:xfrm>
            <a:custGeom>
              <a:avLst/>
              <a:gdLst/>
              <a:ahLst/>
              <a:cxnLst/>
              <a:rect l="l" t="t" r="r" b="b"/>
              <a:pathLst>
                <a:path w="966470" h="386079">
                  <a:moveTo>
                    <a:pt x="0" y="38607"/>
                  </a:moveTo>
                  <a:lnTo>
                    <a:pt x="3032" y="23574"/>
                  </a:lnTo>
                  <a:lnTo>
                    <a:pt x="11302" y="11302"/>
                  </a:lnTo>
                  <a:lnTo>
                    <a:pt x="23574" y="3032"/>
                  </a:lnTo>
                  <a:lnTo>
                    <a:pt x="38608" y="0"/>
                  </a:lnTo>
                  <a:lnTo>
                    <a:pt x="927608" y="0"/>
                  </a:lnTo>
                  <a:lnTo>
                    <a:pt x="942641" y="3032"/>
                  </a:lnTo>
                  <a:lnTo>
                    <a:pt x="954912" y="11302"/>
                  </a:lnTo>
                  <a:lnTo>
                    <a:pt x="963183" y="23574"/>
                  </a:lnTo>
                  <a:lnTo>
                    <a:pt x="966216" y="38607"/>
                  </a:lnTo>
                  <a:lnTo>
                    <a:pt x="966216" y="346963"/>
                  </a:lnTo>
                  <a:lnTo>
                    <a:pt x="963183" y="361997"/>
                  </a:lnTo>
                  <a:lnTo>
                    <a:pt x="954913" y="374268"/>
                  </a:lnTo>
                  <a:lnTo>
                    <a:pt x="942641" y="382539"/>
                  </a:lnTo>
                  <a:lnTo>
                    <a:pt x="927608" y="385571"/>
                  </a:lnTo>
                  <a:lnTo>
                    <a:pt x="38608" y="385571"/>
                  </a:lnTo>
                  <a:lnTo>
                    <a:pt x="23574" y="382539"/>
                  </a:lnTo>
                  <a:lnTo>
                    <a:pt x="11302"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58" name="object 58"/>
          <p:cNvSpPr txBox="1"/>
          <p:nvPr/>
        </p:nvSpPr>
        <p:spPr>
          <a:xfrm>
            <a:off x="9261857" y="4506621"/>
            <a:ext cx="848994" cy="347980"/>
          </a:xfrm>
          <a:prstGeom prst="rect">
            <a:avLst/>
          </a:prstGeom>
        </p:spPr>
        <p:txBody>
          <a:bodyPr vert="horz" wrap="square" lIns="0" tIns="29845" rIns="0" bIns="0" rtlCol="0">
            <a:spAutoFit/>
          </a:bodyPr>
          <a:lstStyle/>
          <a:p>
            <a:pPr marL="342900" marR="5080" indent="-342900">
              <a:lnSpc>
                <a:spcPts val="1210"/>
              </a:lnSpc>
              <a:spcBef>
                <a:spcPts val="235"/>
              </a:spcBef>
            </a:pPr>
            <a:r>
              <a:rPr sz="1100" dirty="0">
                <a:solidFill>
                  <a:srgbClr val="FFFFFF"/>
                </a:solidFill>
                <a:latin typeface="Calibri"/>
                <a:cs typeface="Calibri"/>
              </a:rPr>
              <a:t>Extract</a:t>
            </a:r>
            <a:r>
              <a:rPr sz="1100" spc="-65" dirty="0">
                <a:solidFill>
                  <a:srgbClr val="FFFFFF"/>
                </a:solidFill>
                <a:latin typeface="Calibri"/>
                <a:cs typeface="Calibri"/>
              </a:rPr>
              <a:t> </a:t>
            </a:r>
            <a:r>
              <a:rPr sz="1100" dirty="0">
                <a:solidFill>
                  <a:srgbClr val="FFFFFF"/>
                </a:solidFill>
                <a:latin typeface="Calibri"/>
                <a:cs typeface="Calibri"/>
              </a:rPr>
              <a:t>data</a:t>
            </a:r>
            <a:r>
              <a:rPr sz="1100" spc="-45" dirty="0">
                <a:solidFill>
                  <a:srgbClr val="FFFFFF"/>
                </a:solidFill>
                <a:latin typeface="Calibri"/>
                <a:cs typeface="Calibri"/>
              </a:rPr>
              <a:t> </a:t>
            </a:r>
            <a:r>
              <a:rPr sz="1100" dirty="0">
                <a:solidFill>
                  <a:srgbClr val="FFFFFF"/>
                </a:solidFill>
                <a:latin typeface="Calibri"/>
                <a:cs typeface="Calibri"/>
              </a:rPr>
              <a:t>to </a:t>
            </a:r>
            <a:r>
              <a:rPr sz="1100" spc="-235" dirty="0">
                <a:solidFill>
                  <a:srgbClr val="FFFFFF"/>
                </a:solidFill>
                <a:latin typeface="Calibri"/>
                <a:cs typeface="Calibri"/>
              </a:rPr>
              <a:t> </a:t>
            </a:r>
            <a:r>
              <a:rPr sz="1100" spc="5" dirty="0">
                <a:solidFill>
                  <a:srgbClr val="FFFFFF"/>
                </a:solidFill>
                <a:latin typeface="Calibri"/>
                <a:cs typeface="Calibri"/>
              </a:rPr>
              <a:t>DF</a:t>
            </a:r>
            <a:endParaRPr sz="1100">
              <a:latin typeface="Calibri"/>
              <a:cs typeface="Calibri"/>
            </a:endParaRPr>
          </a:p>
        </p:txBody>
      </p:sp>
      <p:grpSp>
        <p:nvGrpSpPr>
          <p:cNvPr id="59" name="object 59"/>
          <p:cNvGrpSpPr/>
          <p:nvPr/>
        </p:nvGrpSpPr>
        <p:grpSpPr>
          <a:xfrm>
            <a:off x="10314686" y="3600729"/>
            <a:ext cx="1219835" cy="1101090"/>
            <a:chOff x="10593069" y="3683253"/>
            <a:chExt cx="1219835" cy="1101090"/>
          </a:xfrm>
        </p:grpSpPr>
        <p:sp>
          <p:nvSpPr>
            <p:cNvPr id="60" name="object 60"/>
            <p:cNvSpPr/>
            <p:nvPr/>
          </p:nvSpPr>
          <p:spPr>
            <a:xfrm>
              <a:off x="10599419" y="3881627"/>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61" name="object 61"/>
            <p:cNvSpPr/>
            <p:nvPr/>
          </p:nvSpPr>
          <p:spPr>
            <a:xfrm>
              <a:off x="10599419" y="3881627"/>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62" name="object 62"/>
            <p:cNvSpPr/>
            <p:nvPr/>
          </p:nvSpPr>
          <p:spPr>
            <a:xfrm>
              <a:off x="10840211" y="3689603"/>
              <a:ext cx="966469" cy="384175"/>
            </a:xfrm>
            <a:custGeom>
              <a:avLst/>
              <a:gdLst/>
              <a:ahLst/>
              <a:cxnLst/>
              <a:rect l="l" t="t" r="r" b="b"/>
              <a:pathLst>
                <a:path w="966470" h="384175">
                  <a:moveTo>
                    <a:pt x="927862" y="0"/>
                  </a:moveTo>
                  <a:lnTo>
                    <a:pt x="38354" y="0"/>
                  </a:lnTo>
                  <a:lnTo>
                    <a:pt x="23413" y="3010"/>
                  </a:lnTo>
                  <a:lnTo>
                    <a:pt x="11223" y="11223"/>
                  </a:lnTo>
                  <a:lnTo>
                    <a:pt x="3010" y="23413"/>
                  </a:lnTo>
                  <a:lnTo>
                    <a:pt x="0" y="38354"/>
                  </a:lnTo>
                  <a:lnTo>
                    <a:pt x="0" y="345694"/>
                  </a:lnTo>
                  <a:lnTo>
                    <a:pt x="3010" y="360634"/>
                  </a:lnTo>
                  <a:lnTo>
                    <a:pt x="11223" y="372824"/>
                  </a:lnTo>
                  <a:lnTo>
                    <a:pt x="23413" y="381037"/>
                  </a:lnTo>
                  <a:lnTo>
                    <a:pt x="38354" y="384048"/>
                  </a:lnTo>
                  <a:lnTo>
                    <a:pt x="927862" y="384048"/>
                  </a:lnTo>
                  <a:lnTo>
                    <a:pt x="942802" y="381037"/>
                  </a:lnTo>
                  <a:lnTo>
                    <a:pt x="954992" y="372824"/>
                  </a:lnTo>
                  <a:lnTo>
                    <a:pt x="963205" y="360634"/>
                  </a:lnTo>
                  <a:lnTo>
                    <a:pt x="966216" y="345694"/>
                  </a:lnTo>
                  <a:lnTo>
                    <a:pt x="966216"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63" name="object 63"/>
            <p:cNvSpPr/>
            <p:nvPr/>
          </p:nvSpPr>
          <p:spPr>
            <a:xfrm>
              <a:off x="10840211" y="368960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64" name="object 64"/>
          <p:cNvSpPr txBox="1"/>
          <p:nvPr/>
        </p:nvSpPr>
        <p:spPr>
          <a:xfrm>
            <a:off x="10361296" y="3609873"/>
            <a:ext cx="1123950" cy="845185"/>
          </a:xfrm>
          <a:prstGeom prst="rect">
            <a:avLst/>
          </a:prstGeom>
        </p:spPr>
        <p:txBody>
          <a:bodyPr vert="horz" wrap="square" lIns="0" tIns="29845" rIns="0" bIns="0" rtlCol="0">
            <a:spAutoFit/>
          </a:bodyPr>
          <a:lstStyle/>
          <a:p>
            <a:pPr marL="488315"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dirty="0">
              <a:latin typeface="Calibri"/>
              <a:cs typeface="Calibri"/>
            </a:endParaRPr>
          </a:p>
          <a:p>
            <a:pPr marL="57785" marR="143510" indent="-58419">
              <a:lnSpc>
                <a:spcPct val="91600"/>
              </a:lnSpc>
              <a:spcBef>
                <a:spcPts val="600"/>
              </a:spcBef>
              <a:buSzPct val="90000"/>
              <a:buChar char="•"/>
              <a:tabLst>
                <a:tab pos="64135" algn="l"/>
              </a:tabLst>
            </a:pPr>
            <a:r>
              <a:rPr sz="1000" spc="-5" dirty="0">
                <a:latin typeface="Calibri"/>
                <a:cs typeface="Calibri"/>
              </a:rPr>
              <a:t>Convert </a:t>
            </a:r>
            <a:r>
              <a:rPr sz="1000" dirty="0">
                <a:latin typeface="Calibri"/>
                <a:cs typeface="Calibri"/>
              </a:rPr>
              <a:t> </a:t>
            </a:r>
            <a:r>
              <a:rPr sz="1000" spc="-5" dirty="0">
                <a:latin typeface="Calibri"/>
                <a:cs typeface="Calibri"/>
              </a:rPr>
              <a:t>Dataframe</a:t>
            </a:r>
            <a:r>
              <a:rPr sz="1000" spc="-30" dirty="0">
                <a:latin typeface="Calibri"/>
                <a:cs typeface="Calibri"/>
              </a:rPr>
              <a:t> </a:t>
            </a:r>
            <a:r>
              <a:rPr sz="1000" spc="-5" dirty="0">
                <a:latin typeface="Calibri"/>
                <a:cs typeface="Calibri"/>
              </a:rPr>
              <a:t>to</a:t>
            </a:r>
            <a:r>
              <a:rPr sz="1000" spc="-30" dirty="0">
                <a:latin typeface="Calibri"/>
                <a:cs typeface="Calibri"/>
              </a:rPr>
              <a:t> </a:t>
            </a:r>
            <a:r>
              <a:rPr sz="1000" spc="-10" dirty="0">
                <a:latin typeface="Calibri"/>
                <a:cs typeface="Calibri"/>
              </a:rPr>
              <a:t>CSV </a:t>
            </a:r>
            <a:r>
              <a:rPr sz="1000" spc="-210" dirty="0">
                <a:latin typeface="Calibri"/>
                <a:cs typeface="Calibri"/>
              </a:rPr>
              <a:t> </a:t>
            </a:r>
            <a:r>
              <a:rPr sz="1000" spc="-5" dirty="0">
                <a:latin typeface="Calibri"/>
                <a:cs typeface="Calibri"/>
              </a:rPr>
              <a:t>for</a:t>
            </a:r>
            <a:r>
              <a:rPr sz="1000" spc="-10" dirty="0">
                <a:latin typeface="Calibri"/>
                <a:cs typeface="Calibri"/>
              </a:rPr>
              <a:t> </a:t>
            </a:r>
            <a:r>
              <a:rPr sz="1000" spc="-5" dirty="0">
                <a:latin typeface="Calibri"/>
                <a:cs typeface="Calibri"/>
              </a:rPr>
              <a:t>next</a:t>
            </a:r>
            <a:r>
              <a:rPr sz="1000" spc="-10" dirty="0">
                <a:latin typeface="Calibri"/>
                <a:cs typeface="Calibri"/>
              </a:rPr>
              <a:t> </a:t>
            </a:r>
            <a:r>
              <a:rPr sz="1000" spc="-5" dirty="0">
                <a:latin typeface="Calibri"/>
                <a:cs typeface="Calibri"/>
              </a:rPr>
              <a:t>phase</a:t>
            </a:r>
            <a:endParaRPr sz="1000" dirty="0">
              <a:latin typeface="Calibri"/>
              <a:cs typeface="Calibri"/>
            </a:endParaRPr>
          </a:p>
        </p:txBody>
      </p:sp>
      <p:sp>
        <p:nvSpPr>
          <p:cNvPr id="65" name="TextBox 64">
            <a:extLst>
              <a:ext uri="{FF2B5EF4-FFF2-40B4-BE49-F238E27FC236}">
                <a16:creationId xmlns:a16="http://schemas.microsoft.com/office/drawing/2014/main" id="{18B1B187-D0F1-6664-3541-0B383E480D42}"/>
              </a:ext>
            </a:extLst>
          </p:cNvPr>
          <p:cNvSpPr txBox="1"/>
          <p:nvPr/>
        </p:nvSpPr>
        <p:spPr>
          <a:xfrm>
            <a:off x="2852038" y="2534359"/>
            <a:ext cx="1245106" cy="369332"/>
          </a:xfrm>
          <a:prstGeom prst="rect">
            <a:avLst/>
          </a:prstGeom>
          <a:noFill/>
        </p:spPr>
        <p:txBody>
          <a:bodyPr wrap="square" rtlCol="0">
            <a:spAutoFit/>
          </a:bodyPr>
          <a:lstStyle/>
          <a:p>
            <a:r>
              <a:rPr lang="en-US" sz="1800" b="1" u="heavy" dirty="0">
                <a:uFill>
                  <a:solidFill>
                    <a:srgbClr val="000000"/>
                  </a:solidFill>
                </a:uFill>
                <a:latin typeface="Calibri"/>
                <a:cs typeface="Calibri"/>
              </a:rPr>
              <a:t>SpaceX</a:t>
            </a:r>
            <a:r>
              <a:rPr lang="en-US" sz="1800" b="1" u="heavy" spc="-30" dirty="0">
                <a:uFill>
                  <a:solidFill>
                    <a:srgbClr val="000000"/>
                  </a:solidFill>
                </a:uFill>
                <a:latin typeface="Calibri"/>
                <a:cs typeface="Calibri"/>
              </a:rPr>
              <a:t> </a:t>
            </a:r>
            <a:r>
              <a:rPr lang="en-US" sz="1800" b="1" u="heavy" dirty="0">
                <a:uFill>
                  <a:solidFill>
                    <a:srgbClr val="000000"/>
                  </a:solidFill>
                </a:uFill>
                <a:latin typeface="Calibri"/>
                <a:cs typeface="Calibri"/>
              </a:rPr>
              <a:t>API</a:t>
            </a:r>
            <a:endParaRPr lang="en-IN" dirty="0"/>
          </a:p>
        </p:txBody>
      </p:sp>
      <p:sp>
        <p:nvSpPr>
          <p:cNvPr id="68" name="TextBox 67">
            <a:extLst>
              <a:ext uri="{FF2B5EF4-FFF2-40B4-BE49-F238E27FC236}">
                <a16:creationId xmlns:a16="http://schemas.microsoft.com/office/drawing/2014/main" id="{3326F803-127F-B17C-F3F6-F72D3BF46472}"/>
              </a:ext>
            </a:extLst>
          </p:cNvPr>
          <p:cNvSpPr txBox="1"/>
          <p:nvPr/>
        </p:nvSpPr>
        <p:spPr>
          <a:xfrm>
            <a:off x="7442011" y="2524425"/>
            <a:ext cx="3027044" cy="523220"/>
          </a:xfrm>
          <a:prstGeom prst="rect">
            <a:avLst/>
          </a:prstGeom>
          <a:noFill/>
        </p:spPr>
        <p:txBody>
          <a:bodyPr wrap="square" rtlCol="0">
            <a:spAutoFit/>
          </a:bodyPr>
          <a:lstStyle/>
          <a:p>
            <a:r>
              <a:rPr lang="en-US" sz="2800" b="1" u="heavy" spc="-30" baseline="1543" dirty="0">
                <a:uFill>
                  <a:solidFill>
                    <a:srgbClr val="000000"/>
                  </a:solidFill>
                </a:uFill>
                <a:latin typeface="Calibri"/>
                <a:cs typeface="Calibri"/>
              </a:rPr>
              <a:t>Web</a:t>
            </a:r>
            <a:r>
              <a:rPr lang="en-US" sz="2800" b="1" u="heavy" spc="-37" baseline="1543" dirty="0">
                <a:uFill>
                  <a:solidFill>
                    <a:srgbClr val="000000"/>
                  </a:solidFill>
                </a:uFill>
                <a:latin typeface="Calibri"/>
                <a:cs typeface="Calibri"/>
              </a:rPr>
              <a:t> </a:t>
            </a:r>
            <a:r>
              <a:rPr lang="en-US" sz="2800" b="1" u="heavy" spc="-7" baseline="1543" dirty="0">
                <a:uFill>
                  <a:solidFill>
                    <a:srgbClr val="000000"/>
                  </a:solidFill>
                </a:uFill>
                <a:latin typeface="Calibri"/>
                <a:cs typeface="Calibri"/>
              </a:rPr>
              <a:t>scraping</a:t>
            </a:r>
            <a:r>
              <a:rPr lang="en-US" sz="2800" b="1" u="heavy" spc="-82"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data</a:t>
            </a:r>
            <a:r>
              <a:rPr lang="en-US" sz="2800" b="1" u="heavy" spc="-44"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from</a:t>
            </a:r>
            <a:r>
              <a:rPr lang="en-US" sz="2800" b="1" u="heavy" spc="-7" baseline="1543" dirty="0">
                <a:uFill>
                  <a:solidFill>
                    <a:srgbClr val="000000"/>
                  </a:solidFill>
                </a:uFill>
                <a:latin typeface="Calibri"/>
                <a:cs typeface="Calibri"/>
              </a:rPr>
              <a:t> Wiki</a:t>
            </a:r>
            <a:endParaRPr lang="en-I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969" y="417398"/>
            <a:ext cx="585660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80" dirty="0"/>
              <a:t>Collection</a:t>
            </a:r>
            <a:r>
              <a:rPr spc="125" dirty="0"/>
              <a:t> </a:t>
            </a:r>
            <a:r>
              <a:rPr spc="765" dirty="0"/>
              <a:t>–</a:t>
            </a:r>
            <a:r>
              <a:rPr spc="120" dirty="0"/>
              <a:t> </a:t>
            </a:r>
            <a:r>
              <a:rPr spc="-260" dirty="0"/>
              <a:t>SpaceX</a:t>
            </a:r>
            <a:r>
              <a:rPr spc="145" dirty="0"/>
              <a:t> </a:t>
            </a:r>
            <a:r>
              <a:rPr spc="-245" dirty="0"/>
              <a:t>API</a:t>
            </a:r>
          </a:p>
        </p:txBody>
      </p:sp>
      <p:grpSp>
        <p:nvGrpSpPr>
          <p:cNvPr id="4" name="object 4"/>
          <p:cNvGrpSpPr/>
          <p:nvPr/>
        </p:nvGrpSpPr>
        <p:grpSpPr>
          <a:xfrm>
            <a:off x="959800" y="1088135"/>
            <a:ext cx="9548495" cy="1472565"/>
            <a:chOff x="962913" y="1088136"/>
            <a:chExt cx="954849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7" name="object 7"/>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082751" y="1650873"/>
            <a:ext cx="1754505"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spc="-5" dirty="0">
                <a:solidFill>
                  <a:srgbClr val="FFFFFF"/>
                </a:solidFill>
                <a:latin typeface="Calibri"/>
                <a:cs typeface="Calibri"/>
              </a:rPr>
              <a:t>1. API Request and read response </a:t>
            </a:r>
            <a:r>
              <a:rPr sz="1000" spc="-215" dirty="0">
                <a:solidFill>
                  <a:srgbClr val="FFFFFF"/>
                </a:solidFill>
                <a:latin typeface="Calibri"/>
                <a:cs typeface="Calibri"/>
              </a:rPr>
              <a:t> </a:t>
            </a:r>
            <a:r>
              <a:rPr sz="1000" spc="-5" dirty="0">
                <a:solidFill>
                  <a:srgbClr val="FFFFFF"/>
                </a:solidFill>
                <a:latin typeface="Calibri"/>
                <a:cs typeface="Calibri"/>
              </a:rPr>
              <a:t>into </a:t>
            </a:r>
            <a:r>
              <a:rPr sz="1000" spc="-10" dirty="0">
                <a:solidFill>
                  <a:srgbClr val="FFFFFF"/>
                </a:solidFill>
                <a:latin typeface="Calibri"/>
                <a:cs typeface="Calibri"/>
              </a:rPr>
              <a:t>DF</a:t>
            </a:r>
            <a:endParaRPr sz="1000">
              <a:latin typeface="Calibri"/>
              <a:cs typeface="Calibri"/>
            </a:endParaRPr>
          </a:p>
        </p:txBody>
      </p:sp>
      <p:grpSp>
        <p:nvGrpSpPr>
          <p:cNvPr id="9" name="object 9"/>
          <p:cNvGrpSpPr/>
          <p:nvPr/>
        </p:nvGrpSpPr>
        <p:grpSpPr>
          <a:xfrm>
            <a:off x="3044698" y="1523746"/>
            <a:ext cx="1995805" cy="601345"/>
            <a:chOff x="3044698" y="1523746"/>
            <a:chExt cx="1995805" cy="601345"/>
          </a:xfrm>
        </p:grpSpPr>
        <p:sp>
          <p:nvSpPr>
            <p:cNvPr id="10" name="object 10"/>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1" name="object 11"/>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3357498" y="1720723"/>
            <a:ext cx="137160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2.</a:t>
            </a:r>
            <a:r>
              <a:rPr sz="1000" spc="-20" dirty="0">
                <a:solidFill>
                  <a:srgbClr val="FFFFFF"/>
                </a:solidFill>
                <a:latin typeface="Calibri"/>
                <a:cs typeface="Calibri"/>
              </a:rPr>
              <a:t> </a:t>
            </a:r>
            <a:r>
              <a:rPr sz="1000" spc="-5" dirty="0">
                <a:solidFill>
                  <a:srgbClr val="FFFFFF"/>
                </a:solidFill>
                <a:latin typeface="Calibri"/>
                <a:cs typeface="Calibri"/>
              </a:rPr>
              <a:t>Declare global</a:t>
            </a:r>
            <a:r>
              <a:rPr sz="1000" spc="-15" dirty="0">
                <a:solidFill>
                  <a:srgbClr val="FFFFFF"/>
                </a:solidFill>
                <a:latin typeface="Calibri"/>
                <a:cs typeface="Calibri"/>
              </a:rPr>
              <a:t> </a:t>
            </a:r>
            <a:r>
              <a:rPr sz="1000" spc="-5" dirty="0">
                <a:solidFill>
                  <a:srgbClr val="FFFFFF"/>
                </a:solidFill>
                <a:latin typeface="Calibri"/>
                <a:cs typeface="Calibri"/>
              </a:rPr>
              <a:t>variables</a:t>
            </a:r>
            <a:endParaRPr sz="1000">
              <a:latin typeface="Calibri"/>
              <a:cs typeface="Calibri"/>
            </a:endParaRPr>
          </a:p>
        </p:txBody>
      </p:sp>
      <p:grpSp>
        <p:nvGrpSpPr>
          <p:cNvPr id="13" name="object 13"/>
          <p:cNvGrpSpPr/>
          <p:nvPr/>
        </p:nvGrpSpPr>
        <p:grpSpPr>
          <a:xfrm>
            <a:off x="5126482" y="1523746"/>
            <a:ext cx="1997075" cy="601345"/>
            <a:chOff x="5126482" y="1523746"/>
            <a:chExt cx="1997075" cy="601345"/>
          </a:xfrm>
        </p:grpSpPr>
        <p:sp>
          <p:nvSpPr>
            <p:cNvPr id="14" name="object 14"/>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5" name="object 15"/>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5292090" y="1650873"/>
            <a:ext cx="166560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3.</a:t>
            </a:r>
            <a:r>
              <a:rPr sz="1000" spc="-10" dirty="0">
                <a:solidFill>
                  <a:srgbClr val="FFFFFF"/>
                </a:solidFill>
                <a:latin typeface="Calibri"/>
                <a:cs typeface="Calibri"/>
              </a:rPr>
              <a:t> Call</a:t>
            </a:r>
            <a:r>
              <a:rPr sz="1000" spc="5" dirty="0">
                <a:solidFill>
                  <a:srgbClr val="FFFFFF"/>
                </a:solidFill>
                <a:latin typeface="Calibri"/>
                <a:cs typeface="Calibri"/>
              </a:rPr>
              <a:t> </a:t>
            </a:r>
            <a:r>
              <a:rPr sz="1000" spc="-5" dirty="0">
                <a:solidFill>
                  <a:srgbClr val="FFFFFF"/>
                </a:solidFill>
                <a:latin typeface="Calibri"/>
                <a:cs typeface="Calibri"/>
              </a:rPr>
              <a:t>helper</a:t>
            </a:r>
            <a:r>
              <a:rPr sz="1000" dirty="0">
                <a:solidFill>
                  <a:srgbClr val="FFFFFF"/>
                </a:solidFill>
                <a:latin typeface="Calibri"/>
                <a:cs typeface="Calibri"/>
              </a:rPr>
              <a:t> </a:t>
            </a:r>
            <a:r>
              <a:rPr sz="1000" spc="-5" dirty="0">
                <a:solidFill>
                  <a:srgbClr val="FFFFFF"/>
                </a:solidFill>
                <a:latin typeface="Calibri"/>
                <a:cs typeface="Calibri"/>
              </a:rPr>
              <a:t>functions</a:t>
            </a:r>
            <a:r>
              <a:rPr sz="1000" spc="-15" dirty="0">
                <a:solidFill>
                  <a:srgbClr val="FFFFFF"/>
                </a:solidFill>
                <a:latin typeface="Calibri"/>
                <a:cs typeface="Calibri"/>
              </a:rPr>
              <a:t> </a:t>
            </a:r>
            <a:r>
              <a:rPr sz="1000" spc="-5" dirty="0">
                <a:solidFill>
                  <a:srgbClr val="FFFFFF"/>
                </a:solidFill>
                <a:latin typeface="Calibri"/>
                <a:cs typeface="Calibri"/>
              </a:rPr>
              <a:t>with</a:t>
            </a:r>
            <a:r>
              <a:rPr sz="1000" spc="10" dirty="0">
                <a:solidFill>
                  <a:srgbClr val="FFFFFF"/>
                </a:solidFill>
                <a:latin typeface="Calibri"/>
                <a:cs typeface="Calibri"/>
              </a:rPr>
              <a:t> </a:t>
            </a:r>
            <a:r>
              <a:rPr sz="1000" spc="-5" dirty="0">
                <a:solidFill>
                  <a:srgbClr val="FFFFFF"/>
                </a:solidFill>
                <a:latin typeface="Calibri"/>
                <a:cs typeface="Calibri"/>
              </a:rPr>
              <a:t>API </a:t>
            </a:r>
            <a:r>
              <a:rPr sz="1000" spc="-210" dirty="0">
                <a:solidFill>
                  <a:srgbClr val="FFFFFF"/>
                </a:solidFill>
                <a:latin typeface="Calibri"/>
                <a:cs typeface="Calibri"/>
              </a:rPr>
              <a:t> </a:t>
            </a:r>
            <a:r>
              <a:rPr sz="1000" spc="-5" dirty="0">
                <a:solidFill>
                  <a:srgbClr val="FFFFFF"/>
                </a:solidFill>
                <a:latin typeface="Calibri"/>
                <a:cs typeface="Calibri"/>
              </a:rPr>
              <a:t>calls</a:t>
            </a:r>
            <a:r>
              <a:rPr sz="1000" dirty="0">
                <a:solidFill>
                  <a:srgbClr val="FFFFFF"/>
                </a:solidFill>
                <a:latin typeface="Calibri"/>
                <a:cs typeface="Calibri"/>
              </a:rPr>
              <a:t> </a:t>
            </a:r>
            <a:r>
              <a:rPr sz="1000" spc="-5" dirty="0">
                <a:solidFill>
                  <a:srgbClr val="FFFFFF"/>
                </a:solidFill>
                <a:latin typeface="Calibri"/>
                <a:cs typeface="Calibri"/>
              </a:rPr>
              <a:t>to</a:t>
            </a:r>
            <a:r>
              <a:rPr sz="1000" dirty="0">
                <a:solidFill>
                  <a:srgbClr val="FFFFFF"/>
                </a:solidFill>
                <a:latin typeface="Calibri"/>
                <a:cs typeface="Calibri"/>
              </a:rPr>
              <a:t> </a:t>
            </a:r>
            <a:r>
              <a:rPr sz="1000" spc="-5" dirty="0">
                <a:solidFill>
                  <a:srgbClr val="FFFFFF"/>
                </a:solidFill>
                <a:latin typeface="Calibri"/>
                <a:cs typeface="Calibri"/>
              </a:rPr>
              <a:t>populate</a:t>
            </a:r>
            <a:r>
              <a:rPr sz="1000" spc="-20" dirty="0">
                <a:solidFill>
                  <a:srgbClr val="FFFFFF"/>
                </a:solidFill>
                <a:latin typeface="Calibri"/>
                <a:cs typeface="Calibri"/>
              </a:rPr>
              <a:t> </a:t>
            </a:r>
            <a:r>
              <a:rPr sz="1000" spc="-5" dirty="0">
                <a:solidFill>
                  <a:srgbClr val="FFFFFF"/>
                </a:solidFill>
                <a:latin typeface="Calibri"/>
                <a:cs typeface="Calibri"/>
              </a:rPr>
              <a:t>global</a:t>
            </a:r>
            <a:r>
              <a:rPr sz="1000" dirty="0">
                <a:solidFill>
                  <a:srgbClr val="FFFFFF"/>
                </a:solidFill>
                <a:latin typeface="Calibri"/>
                <a:cs typeface="Calibri"/>
              </a:rPr>
              <a:t> </a:t>
            </a:r>
            <a:r>
              <a:rPr sz="1000" spc="-5" dirty="0">
                <a:solidFill>
                  <a:srgbClr val="FFFFFF"/>
                </a:solidFill>
                <a:latin typeface="Calibri"/>
                <a:cs typeface="Calibri"/>
              </a:rPr>
              <a:t>vars</a:t>
            </a:r>
            <a:endParaRPr sz="1000" dirty="0">
              <a:latin typeface="Calibri"/>
              <a:cs typeface="Calibri"/>
            </a:endParaRPr>
          </a:p>
        </p:txBody>
      </p:sp>
      <p:grpSp>
        <p:nvGrpSpPr>
          <p:cNvPr id="17" name="object 17"/>
          <p:cNvGrpSpPr/>
          <p:nvPr/>
        </p:nvGrpSpPr>
        <p:grpSpPr>
          <a:xfrm>
            <a:off x="7209790" y="1523746"/>
            <a:ext cx="1995805" cy="601345"/>
            <a:chOff x="7209790" y="1523746"/>
            <a:chExt cx="1995805" cy="601345"/>
          </a:xfrm>
        </p:grpSpPr>
        <p:sp>
          <p:nvSpPr>
            <p:cNvPr id="18" name="object 18"/>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9" name="object 19"/>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328661" y="1720723"/>
            <a:ext cx="175704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4.</a:t>
            </a:r>
            <a:r>
              <a:rPr sz="1000" spc="-10" dirty="0">
                <a:solidFill>
                  <a:srgbClr val="FFFFFF"/>
                </a:solidFill>
                <a:latin typeface="Calibri"/>
                <a:cs typeface="Calibri"/>
              </a:rPr>
              <a:t> </a:t>
            </a:r>
            <a:r>
              <a:rPr sz="1000" spc="-5" dirty="0">
                <a:solidFill>
                  <a:srgbClr val="FFFFFF"/>
                </a:solidFill>
                <a:latin typeface="Calibri"/>
                <a:cs typeface="Calibri"/>
              </a:rPr>
              <a:t>Construct</a:t>
            </a:r>
            <a:r>
              <a:rPr sz="1000" spc="10" dirty="0">
                <a:solidFill>
                  <a:srgbClr val="FFFFFF"/>
                </a:solidFill>
                <a:latin typeface="Calibri"/>
                <a:cs typeface="Calibri"/>
              </a:rPr>
              <a:t> </a:t>
            </a:r>
            <a:r>
              <a:rPr sz="1000" spc="-5" dirty="0">
                <a:solidFill>
                  <a:srgbClr val="FFFFFF"/>
                </a:solidFill>
                <a:latin typeface="Calibri"/>
                <a:cs typeface="Calibri"/>
              </a:rPr>
              <a:t>data</a:t>
            </a:r>
            <a:r>
              <a:rPr sz="1000" spc="-15" dirty="0">
                <a:solidFill>
                  <a:srgbClr val="FFFFFF"/>
                </a:solidFill>
                <a:latin typeface="Calibri"/>
                <a:cs typeface="Calibri"/>
              </a:rPr>
              <a:t> </a:t>
            </a:r>
            <a:r>
              <a:rPr sz="1000" spc="-5" dirty="0">
                <a:solidFill>
                  <a:srgbClr val="FFFFFF"/>
                </a:solidFill>
                <a:latin typeface="Calibri"/>
                <a:cs typeface="Calibri"/>
              </a:rPr>
              <a:t>using dictionary</a:t>
            </a:r>
            <a:endParaRPr sz="1000">
              <a:latin typeface="Calibri"/>
              <a:cs typeface="Calibri"/>
            </a:endParaRPr>
          </a:p>
        </p:txBody>
      </p:sp>
      <p:grpSp>
        <p:nvGrpSpPr>
          <p:cNvPr id="21" name="object 21"/>
          <p:cNvGrpSpPr/>
          <p:nvPr/>
        </p:nvGrpSpPr>
        <p:grpSpPr>
          <a:xfrm>
            <a:off x="9291573" y="1523746"/>
            <a:ext cx="1995805" cy="601345"/>
            <a:chOff x="9291573" y="1523746"/>
            <a:chExt cx="1995805" cy="601345"/>
          </a:xfrm>
        </p:grpSpPr>
        <p:sp>
          <p:nvSpPr>
            <p:cNvPr id="22" name="object 22"/>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3" name="object 23"/>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9369932" y="1650873"/>
            <a:ext cx="1841500" cy="317500"/>
          </a:xfrm>
          <a:prstGeom prst="rect">
            <a:avLst/>
          </a:prstGeom>
        </p:spPr>
        <p:txBody>
          <a:bodyPr vert="horz" wrap="square" lIns="0" tIns="27305" rIns="0" bIns="0" rtlCol="0">
            <a:spAutoFit/>
          </a:bodyPr>
          <a:lstStyle/>
          <a:p>
            <a:pPr marL="12700" marR="5080" indent="27305">
              <a:lnSpc>
                <a:spcPts val="1100"/>
              </a:lnSpc>
              <a:spcBef>
                <a:spcPts val="215"/>
              </a:spcBef>
            </a:pPr>
            <a:r>
              <a:rPr sz="1000" spc="-5" dirty="0">
                <a:solidFill>
                  <a:srgbClr val="FFFFFF"/>
                </a:solidFill>
                <a:latin typeface="Calibri"/>
                <a:cs typeface="Calibri"/>
              </a:rPr>
              <a:t>5.</a:t>
            </a:r>
            <a:r>
              <a:rPr sz="1000" spc="-15" dirty="0">
                <a:solidFill>
                  <a:srgbClr val="FFFFFF"/>
                </a:solidFill>
                <a:latin typeface="Calibri"/>
                <a:cs typeface="Calibri"/>
              </a:rPr>
              <a:t> </a:t>
            </a:r>
            <a:r>
              <a:rPr sz="1000" spc="-5" dirty="0">
                <a:solidFill>
                  <a:srgbClr val="FFFFFF"/>
                </a:solidFill>
                <a:latin typeface="Calibri"/>
                <a:cs typeface="Calibri"/>
              </a:rPr>
              <a:t>Convert</a:t>
            </a:r>
            <a:r>
              <a:rPr sz="1000" spc="5" dirty="0">
                <a:solidFill>
                  <a:srgbClr val="FFFFFF"/>
                </a:solidFill>
                <a:latin typeface="Calibri"/>
                <a:cs typeface="Calibri"/>
              </a:rPr>
              <a:t> </a:t>
            </a:r>
            <a:r>
              <a:rPr sz="1000" spc="-10" dirty="0">
                <a:solidFill>
                  <a:srgbClr val="FFFFFF"/>
                </a:solidFill>
                <a:latin typeface="Calibri"/>
                <a:cs typeface="Calibri"/>
              </a:rPr>
              <a:t>Dict </a:t>
            </a:r>
            <a:r>
              <a:rPr sz="1000" spc="-5" dirty="0">
                <a:solidFill>
                  <a:srgbClr val="FFFFFF"/>
                </a:solidFill>
                <a:latin typeface="Calibri"/>
                <a:cs typeface="Calibri"/>
              </a:rPr>
              <a:t>to</a:t>
            </a:r>
            <a:r>
              <a:rPr sz="1000" spc="-10" dirty="0">
                <a:solidFill>
                  <a:srgbClr val="FFFFFF"/>
                </a:solidFill>
                <a:latin typeface="Calibri"/>
                <a:cs typeface="Calibri"/>
              </a:rPr>
              <a:t> </a:t>
            </a:r>
            <a:r>
              <a:rPr sz="1000" spc="-5" dirty="0">
                <a:solidFill>
                  <a:srgbClr val="FFFFFF"/>
                </a:solidFill>
                <a:latin typeface="Calibri"/>
                <a:cs typeface="Calibri"/>
              </a:rPr>
              <a:t>Dataframe,</a:t>
            </a:r>
            <a:r>
              <a:rPr sz="1000" spc="10" dirty="0">
                <a:solidFill>
                  <a:srgbClr val="FFFFFF"/>
                </a:solidFill>
                <a:latin typeface="Calibri"/>
                <a:cs typeface="Calibri"/>
              </a:rPr>
              <a:t> </a:t>
            </a:r>
            <a:r>
              <a:rPr sz="1000" spc="-5" dirty="0">
                <a:solidFill>
                  <a:srgbClr val="FFFFFF"/>
                </a:solidFill>
                <a:latin typeface="Calibri"/>
                <a:cs typeface="Calibri"/>
              </a:rPr>
              <a:t>filter </a:t>
            </a:r>
            <a:r>
              <a:rPr sz="1000" spc="-210" dirty="0">
                <a:solidFill>
                  <a:srgbClr val="FFFFFF"/>
                </a:solidFill>
                <a:latin typeface="Calibri"/>
                <a:cs typeface="Calibri"/>
              </a:rPr>
              <a:t> </a:t>
            </a:r>
            <a:r>
              <a:rPr sz="1000" spc="-5" dirty="0">
                <a:solidFill>
                  <a:srgbClr val="FFFFFF"/>
                </a:solidFill>
                <a:latin typeface="Calibri"/>
                <a:cs typeface="Calibri"/>
              </a:rPr>
              <a:t>for</a:t>
            </a:r>
            <a:r>
              <a:rPr sz="1000" spc="-10" dirty="0">
                <a:solidFill>
                  <a:srgbClr val="FFFFFF"/>
                </a:solidFill>
                <a:latin typeface="Calibri"/>
                <a:cs typeface="Calibri"/>
              </a:rPr>
              <a:t> </a:t>
            </a:r>
            <a:r>
              <a:rPr sz="1000" spc="-5" dirty="0">
                <a:solidFill>
                  <a:srgbClr val="FFFFFF"/>
                </a:solidFill>
                <a:latin typeface="Calibri"/>
                <a:cs typeface="Calibri"/>
              </a:rPr>
              <a:t>Falcon9</a:t>
            </a:r>
            <a:r>
              <a:rPr sz="1000" dirty="0">
                <a:solidFill>
                  <a:srgbClr val="FFFFFF"/>
                </a:solidFill>
                <a:latin typeface="Calibri"/>
                <a:cs typeface="Calibri"/>
              </a:rPr>
              <a:t> </a:t>
            </a:r>
            <a:r>
              <a:rPr sz="1000" spc="-5" dirty="0">
                <a:solidFill>
                  <a:srgbClr val="FFFFFF"/>
                </a:solidFill>
                <a:latin typeface="Calibri"/>
                <a:cs typeface="Calibri"/>
              </a:rPr>
              <a:t>launches,</a:t>
            </a:r>
            <a:r>
              <a:rPr sz="1000" spc="-10" dirty="0">
                <a:solidFill>
                  <a:srgbClr val="FFFFFF"/>
                </a:solidFill>
                <a:latin typeface="Calibri"/>
                <a:cs typeface="Calibri"/>
              </a:rPr>
              <a:t> </a:t>
            </a:r>
            <a:r>
              <a:rPr sz="1000" spc="-5" dirty="0">
                <a:solidFill>
                  <a:srgbClr val="FFFFFF"/>
                </a:solidFill>
                <a:latin typeface="Calibri"/>
                <a:cs typeface="Calibri"/>
              </a:rPr>
              <a:t>covert</a:t>
            </a:r>
            <a:r>
              <a:rPr sz="1000" spc="5" dirty="0">
                <a:solidFill>
                  <a:srgbClr val="FFFFFF"/>
                </a:solidFill>
                <a:latin typeface="Calibri"/>
                <a:cs typeface="Calibri"/>
              </a:rPr>
              <a:t> </a:t>
            </a:r>
            <a:r>
              <a:rPr sz="1000" spc="-5" dirty="0">
                <a:solidFill>
                  <a:srgbClr val="FFFFFF"/>
                </a:solidFill>
                <a:latin typeface="Calibri"/>
                <a:cs typeface="Calibri"/>
              </a:rPr>
              <a:t>to</a:t>
            </a:r>
            <a:r>
              <a:rPr sz="1000" spc="-10" dirty="0">
                <a:solidFill>
                  <a:srgbClr val="FFFFFF"/>
                </a:solidFill>
                <a:latin typeface="Calibri"/>
                <a:cs typeface="Calibri"/>
              </a:rPr>
              <a:t> CSV</a:t>
            </a:r>
            <a:endParaRPr sz="1000">
              <a:latin typeface="Calibri"/>
              <a:cs typeface="Calibri"/>
            </a:endParaRPr>
          </a:p>
        </p:txBody>
      </p:sp>
      <p:sp>
        <p:nvSpPr>
          <p:cNvPr id="25" name="object 25"/>
          <p:cNvSpPr/>
          <p:nvPr/>
        </p:nvSpPr>
        <p:spPr>
          <a:xfrm>
            <a:off x="193076" y="3763856"/>
            <a:ext cx="3870960" cy="2494967"/>
          </a:xfrm>
          <a:custGeom>
            <a:avLst/>
            <a:gdLst/>
            <a:ahLst/>
            <a:cxnLst/>
            <a:rect l="l" t="t" r="r" b="b"/>
            <a:pathLst>
              <a:path w="3840479" h="2862579">
                <a:moveTo>
                  <a:pt x="3840479" y="0"/>
                </a:moveTo>
                <a:lnTo>
                  <a:pt x="0" y="0"/>
                </a:lnTo>
                <a:lnTo>
                  <a:pt x="0" y="2862072"/>
                </a:lnTo>
                <a:lnTo>
                  <a:pt x="3840479" y="2862072"/>
                </a:lnTo>
                <a:lnTo>
                  <a:pt x="3840479" y="0"/>
                </a:lnTo>
                <a:close/>
              </a:path>
            </a:pathLst>
          </a:custGeom>
          <a:solidFill>
            <a:srgbClr val="FFFFFF"/>
          </a:solidFill>
          <a:ln>
            <a:solidFill>
              <a:schemeClr val="tx1"/>
            </a:solidFill>
          </a:ln>
        </p:spPr>
        <p:txBody>
          <a:bodyPr wrap="square" lIns="0" tIns="0" rIns="0" bIns="0" rtlCol="0"/>
          <a:lstStyle/>
          <a:p>
            <a:endParaRPr/>
          </a:p>
        </p:txBody>
      </p:sp>
      <p:sp>
        <p:nvSpPr>
          <p:cNvPr id="26" name="object 26"/>
          <p:cNvSpPr txBox="1"/>
          <p:nvPr/>
        </p:nvSpPr>
        <p:spPr>
          <a:xfrm>
            <a:off x="193076" y="3763856"/>
            <a:ext cx="3862162" cy="591829"/>
          </a:xfrm>
          <a:prstGeom prst="rect">
            <a:avLst/>
          </a:prstGeom>
          <a:ln w="9525">
            <a:solidFill>
              <a:schemeClr val="tx1"/>
            </a:solidFill>
          </a:ln>
        </p:spPr>
        <p:txBody>
          <a:bodyPr vert="horz" wrap="square" lIns="0" tIns="37465" rIns="0" bIns="0" rtlCol="0">
            <a:spAutoFit/>
          </a:bodyPr>
          <a:lstStyle/>
          <a:p>
            <a:pPr marL="319405" marR="238125" indent="-228600">
              <a:lnSpc>
                <a:spcPct val="100000"/>
              </a:lnSpc>
              <a:spcBef>
                <a:spcPts val="295"/>
              </a:spcBef>
            </a:pPr>
            <a:r>
              <a:rPr sz="1200" dirty="0">
                <a:latin typeface="Calibri"/>
                <a:cs typeface="Calibri"/>
              </a:rPr>
              <a:t>2.</a:t>
            </a:r>
            <a:r>
              <a:rPr sz="1200" spc="75" dirty="0">
                <a:latin typeface="Calibri"/>
                <a:cs typeface="Calibri"/>
              </a:rPr>
              <a:t> </a:t>
            </a:r>
            <a:r>
              <a:rPr sz="1200" spc="-5" dirty="0">
                <a:latin typeface="Calibri"/>
                <a:cs typeface="Calibri"/>
              </a:rPr>
              <a:t>Declare </a:t>
            </a:r>
            <a:r>
              <a:rPr sz="1200" dirty="0">
                <a:latin typeface="Calibri"/>
                <a:cs typeface="Calibri"/>
              </a:rPr>
              <a:t>global</a:t>
            </a:r>
            <a:r>
              <a:rPr sz="1200" spc="-10" dirty="0">
                <a:latin typeface="Calibri"/>
                <a:cs typeface="Calibri"/>
              </a:rPr>
              <a:t> </a:t>
            </a:r>
            <a:r>
              <a:rPr sz="1200" spc="-5" dirty="0">
                <a:latin typeface="Calibri"/>
                <a:cs typeface="Calibri"/>
              </a:rPr>
              <a:t>variable</a:t>
            </a:r>
            <a:r>
              <a:rPr sz="1200" spc="-30" dirty="0">
                <a:latin typeface="Calibri"/>
                <a:cs typeface="Calibri"/>
              </a:rPr>
              <a:t> </a:t>
            </a:r>
            <a:r>
              <a:rPr sz="1200" spc="-5" dirty="0">
                <a:latin typeface="Calibri"/>
                <a:cs typeface="Calibri"/>
              </a:rPr>
              <a:t>lists</a:t>
            </a:r>
            <a:r>
              <a:rPr sz="1200" dirty="0">
                <a:latin typeface="Calibri"/>
                <a:cs typeface="Calibri"/>
              </a:rPr>
              <a:t> </a:t>
            </a:r>
            <a:r>
              <a:rPr sz="1200" spc="-5" dirty="0">
                <a:latin typeface="Calibri"/>
                <a:cs typeface="Calibri"/>
              </a:rPr>
              <a:t>that</a:t>
            </a:r>
            <a:r>
              <a:rPr sz="1200" spc="-15" dirty="0">
                <a:latin typeface="Calibri"/>
                <a:cs typeface="Calibri"/>
              </a:rPr>
              <a:t> </a:t>
            </a:r>
            <a:r>
              <a:rPr sz="1200" spc="-5" dirty="0">
                <a:latin typeface="Calibri"/>
                <a:cs typeface="Calibri"/>
              </a:rPr>
              <a:t>will</a:t>
            </a:r>
            <a:r>
              <a:rPr sz="1200" dirty="0">
                <a:latin typeface="Calibri"/>
                <a:cs typeface="Calibri"/>
              </a:rPr>
              <a:t> </a:t>
            </a:r>
            <a:r>
              <a:rPr sz="1200" spc="-10" dirty="0">
                <a:latin typeface="Calibri"/>
                <a:cs typeface="Calibri"/>
              </a:rPr>
              <a:t>store</a:t>
            </a:r>
            <a:r>
              <a:rPr sz="1200" spc="-5" dirty="0">
                <a:latin typeface="Calibri"/>
                <a:cs typeface="Calibri"/>
              </a:rPr>
              <a:t> </a:t>
            </a:r>
            <a:r>
              <a:rPr sz="1200" spc="-10" dirty="0">
                <a:latin typeface="Calibri"/>
                <a:cs typeface="Calibri"/>
              </a:rPr>
              <a:t>data </a:t>
            </a:r>
            <a:r>
              <a:rPr sz="1200" spc="-5" dirty="0">
                <a:latin typeface="Calibri"/>
                <a:cs typeface="Calibri"/>
              </a:rPr>
              <a:t> returned</a:t>
            </a:r>
            <a:r>
              <a:rPr sz="1200" spc="-45" dirty="0">
                <a:latin typeface="Calibri"/>
                <a:cs typeface="Calibri"/>
              </a:rPr>
              <a:t> </a:t>
            </a:r>
            <a:r>
              <a:rPr sz="1200" dirty="0">
                <a:latin typeface="Calibri"/>
                <a:cs typeface="Calibri"/>
              </a:rPr>
              <a:t>by</a:t>
            </a:r>
            <a:r>
              <a:rPr sz="1200" spc="-15" dirty="0">
                <a:latin typeface="Calibri"/>
                <a:cs typeface="Calibri"/>
              </a:rPr>
              <a:t> </a:t>
            </a:r>
            <a:r>
              <a:rPr sz="1200" dirty="0">
                <a:latin typeface="Calibri"/>
                <a:cs typeface="Calibri"/>
              </a:rPr>
              <a:t>helper</a:t>
            </a:r>
            <a:r>
              <a:rPr sz="1200" spc="-35" dirty="0">
                <a:latin typeface="Calibri"/>
                <a:cs typeface="Calibri"/>
              </a:rPr>
              <a:t> </a:t>
            </a:r>
            <a:r>
              <a:rPr sz="1200" dirty="0">
                <a:latin typeface="Calibri"/>
                <a:cs typeface="Calibri"/>
              </a:rPr>
              <a:t>functions</a:t>
            </a:r>
            <a:r>
              <a:rPr sz="1200" spc="-45" dirty="0">
                <a:latin typeface="Calibri"/>
                <a:cs typeface="Calibri"/>
              </a:rPr>
              <a:t> </a:t>
            </a:r>
            <a:r>
              <a:rPr sz="1200" spc="-5" dirty="0">
                <a:latin typeface="Calibri"/>
                <a:cs typeface="Calibri"/>
              </a:rPr>
              <a:t>with</a:t>
            </a:r>
            <a:r>
              <a:rPr sz="1200" spc="-10" dirty="0">
                <a:latin typeface="Calibri"/>
                <a:cs typeface="Calibri"/>
              </a:rPr>
              <a:t> </a:t>
            </a:r>
            <a:r>
              <a:rPr sz="1200" dirty="0">
                <a:latin typeface="Calibri"/>
                <a:cs typeface="Calibri"/>
              </a:rPr>
              <a:t>additional</a:t>
            </a:r>
            <a:r>
              <a:rPr sz="1200" spc="-50" dirty="0">
                <a:latin typeface="Calibri"/>
                <a:cs typeface="Calibri"/>
              </a:rPr>
              <a:t> </a:t>
            </a:r>
            <a:r>
              <a:rPr sz="1200" dirty="0">
                <a:latin typeface="Calibri"/>
                <a:cs typeface="Calibri"/>
              </a:rPr>
              <a:t>API </a:t>
            </a:r>
            <a:r>
              <a:rPr sz="1200" spc="-5" dirty="0">
                <a:latin typeface="Calibri"/>
                <a:cs typeface="Calibri"/>
              </a:rPr>
              <a:t>calls </a:t>
            </a:r>
            <a:r>
              <a:rPr sz="1200" spc="-254" dirty="0">
                <a:latin typeface="Calibri"/>
                <a:cs typeface="Calibri"/>
              </a:rPr>
              <a:t> </a:t>
            </a:r>
            <a:r>
              <a:rPr sz="1200" spc="-5" dirty="0">
                <a:latin typeface="Calibri"/>
                <a:cs typeface="Calibri"/>
              </a:rPr>
              <a:t>to</a:t>
            </a:r>
            <a:r>
              <a:rPr sz="1200" spc="-10" dirty="0">
                <a:latin typeface="Calibri"/>
                <a:cs typeface="Calibri"/>
              </a:rPr>
              <a:t> get</a:t>
            </a:r>
            <a:r>
              <a:rPr sz="1200" spc="5" dirty="0">
                <a:latin typeface="Calibri"/>
                <a:cs typeface="Calibri"/>
              </a:rPr>
              <a:t> </a:t>
            </a:r>
            <a:r>
              <a:rPr sz="1200" spc="-5" dirty="0">
                <a:latin typeface="Calibri"/>
                <a:cs typeface="Calibri"/>
              </a:rPr>
              <a:t>relevant</a:t>
            </a:r>
            <a:r>
              <a:rPr sz="1200" spc="-40" dirty="0">
                <a:latin typeface="Calibri"/>
                <a:cs typeface="Calibri"/>
              </a:rPr>
              <a:t> </a:t>
            </a:r>
            <a:r>
              <a:rPr sz="1200" spc="-10" dirty="0">
                <a:latin typeface="Calibri"/>
                <a:cs typeface="Calibri"/>
              </a:rPr>
              <a:t>data</a:t>
            </a:r>
            <a:endParaRPr sz="1200">
              <a:latin typeface="Calibri"/>
              <a:cs typeface="Calibri"/>
            </a:endParaRPr>
          </a:p>
        </p:txBody>
      </p:sp>
      <p:sp>
        <p:nvSpPr>
          <p:cNvPr id="27" name="object 27"/>
          <p:cNvSpPr txBox="1"/>
          <p:nvPr/>
        </p:nvSpPr>
        <p:spPr>
          <a:xfrm>
            <a:off x="4131863" y="2419475"/>
            <a:ext cx="4599366" cy="1137790"/>
          </a:xfrm>
          <a:prstGeom prst="rect">
            <a:avLst/>
          </a:prstGeom>
          <a:solidFill>
            <a:srgbClr val="FFFFFF"/>
          </a:solidFill>
          <a:ln w="9525">
            <a:solidFill>
              <a:schemeClr val="tx1"/>
            </a:solidFill>
          </a:ln>
        </p:spPr>
        <p:txBody>
          <a:bodyPr vert="horz" wrap="square" lIns="0" tIns="37465" rIns="0" bIns="0" rtlCol="0">
            <a:spAutoFit/>
          </a:bodyPr>
          <a:lstStyle/>
          <a:p>
            <a:pPr marL="434975" marR="328930" indent="-342900">
              <a:lnSpc>
                <a:spcPct val="100000"/>
              </a:lnSpc>
              <a:spcBef>
                <a:spcPts val="295"/>
              </a:spcBef>
              <a:buAutoNum type="arabicPeriod" startAt="3"/>
              <a:tabLst>
                <a:tab pos="434340" algn="l"/>
                <a:tab pos="434975" algn="l"/>
              </a:tabLst>
            </a:pPr>
            <a:r>
              <a:rPr sz="1200" spc="-5" dirty="0">
                <a:latin typeface="Calibri"/>
                <a:cs typeface="Calibri"/>
              </a:rPr>
              <a:t>Call </a:t>
            </a:r>
            <a:r>
              <a:rPr sz="1200" dirty="0">
                <a:latin typeface="Calibri"/>
                <a:cs typeface="Calibri"/>
              </a:rPr>
              <a:t>helper functions </a:t>
            </a:r>
            <a:r>
              <a:rPr sz="1200" spc="-5" dirty="0">
                <a:latin typeface="Calibri"/>
                <a:cs typeface="Calibri"/>
              </a:rPr>
              <a:t>to </a:t>
            </a:r>
            <a:r>
              <a:rPr sz="1200" spc="-10" dirty="0">
                <a:latin typeface="Calibri"/>
                <a:cs typeface="Calibri"/>
              </a:rPr>
              <a:t>get </a:t>
            </a:r>
            <a:r>
              <a:rPr sz="1200" spc="-5" dirty="0">
                <a:latin typeface="Calibri"/>
                <a:cs typeface="Calibri"/>
              </a:rPr>
              <a:t>relevant </a:t>
            </a:r>
            <a:r>
              <a:rPr sz="1200" spc="-10" dirty="0">
                <a:latin typeface="Calibri"/>
                <a:cs typeface="Calibri"/>
              </a:rPr>
              <a:t>data </a:t>
            </a:r>
            <a:r>
              <a:rPr sz="1200" spc="-5" dirty="0">
                <a:latin typeface="Calibri"/>
                <a:cs typeface="Calibri"/>
              </a:rPr>
              <a:t>where columns </a:t>
            </a:r>
            <a:r>
              <a:rPr sz="1200" spc="-10" dirty="0">
                <a:latin typeface="Calibri"/>
                <a:cs typeface="Calibri"/>
              </a:rPr>
              <a:t>have </a:t>
            </a:r>
            <a:r>
              <a:rPr sz="1200" dirty="0">
                <a:latin typeface="Calibri"/>
                <a:cs typeface="Calibri"/>
              </a:rPr>
              <a:t>IDs </a:t>
            </a:r>
            <a:r>
              <a:rPr sz="1200" spc="-260" dirty="0">
                <a:latin typeface="Calibri"/>
                <a:cs typeface="Calibri"/>
              </a:rPr>
              <a:t> </a:t>
            </a:r>
            <a:r>
              <a:rPr sz="1200" spc="-5" dirty="0">
                <a:latin typeface="Calibri"/>
                <a:cs typeface="Calibri"/>
              </a:rPr>
              <a:t>(e.g., </a:t>
            </a:r>
            <a:r>
              <a:rPr sz="1200" spc="-15" dirty="0">
                <a:latin typeface="Calibri"/>
                <a:cs typeface="Calibri"/>
              </a:rPr>
              <a:t>rocket</a:t>
            </a:r>
            <a:r>
              <a:rPr sz="1200" spc="20" dirty="0">
                <a:latin typeface="Calibri"/>
                <a:cs typeface="Calibri"/>
              </a:rPr>
              <a:t> </a:t>
            </a:r>
            <a:r>
              <a:rPr sz="1200" spc="-5" dirty="0">
                <a:latin typeface="Calibri"/>
                <a:cs typeface="Calibri"/>
              </a:rPr>
              <a:t>column </a:t>
            </a:r>
            <a:r>
              <a:rPr sz="1200" dirty="0">
                <a:latin typeface="Calibri"/>
                <a:cs typeface="Calibri"/>
              </a:rPr>
              <a:t>is</a:t>
            </a:r>
            <a:r>
              <a:rPr sz="1200" spc="15" dirty="0">
                <a:latin typeface="Calibri"/>
                <a:cs typeface="Calibri"/>
              </a:rPr>
              <a:t> </a:t>
            </a:r>
            <a:r>
              <a:rPr sz="1200" dirty="0">
                <a:latin typeface="Calibri"/>
                <a:cs typeface="Calibri"/>
              </a:rPr>
              <a:t>an</a:t>
            </a:r>
            <a:r>
              <a:rPr sz="1200" spc="-5" dirty="0">
                <a:latin typeface="Calibri"/>
                <a:cs typeface="Calibri"/>
              </a:rPr>
              <a:t> identification</a:t>
            </a:r>
            <a:r>
              <a:rPr sz="1200" spc="-40" dirty="0">
                <a:latin typeface="Calibri"/>
                <a:cs typeface="Calibri"/>
              </a:rPr>
              <a:t> </a:t>
            </a:r>
            <a:r>
              <a:rPr sz="1200" dirty="0">
                <a:latin typeface="Calibri"/>
                <a:cs typeface="Calibri"/>
              </a:rPr>
              <a:t>number)</a:t>
            </a:r>
          </a:p>
          <a:p>
            <a:pPr marL="892175" lvl="1" indent="-342900">
              <a:lnSpc>
                <a:spcPct val="100000"/>
              </a:lnSpc>
              <a:buFont typeface="Arial MT"/>
              <a:buChar char="•"/>
              <a:tabLst>
                <a:tab pos="891540" algn="l"/>
                <a:tab pos="892175" algn="l"/>
              </a:tabLst>
            </a:pPr>
            <a:r>
              <a:rPr sz="1200" spc="-10" dirty="0">
                <a:latin typeface="Calibri"/>
                <a:cs typeface="Calibri"/>
              </a:rPr>
              <a:t>getBoosterVersion(data)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getLaunchSite(data)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getPayloadData(data)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getCoreData(data)</a:t>
            </a:r>
            <a:endParaRPr sz="1200" dirty="0">
              <a:latin typeface="Calibri"/>
              <a:cs typeface="Calibri"/>
            </a:endParaRPr>
          </a:p>
        </p:txBody>
      </p:sp>
      <p:sp>
        <p:nvSpPr>
          <p:cNvPr id="28" name="object 28"/>
          <p:cNvSpPr/>
          <p:nvPr/>
        </p:nvSpPr>
        <p:spPr>
          <a:xfrm>
            <a:off x="4154841" y="3668647"/>
            <a:ext cx="4576387" cy="2590176"/>
          </a:xfrm>
          <a:custGeom>
            <a:avLst/>
            <a:gdLst/>
            <a:ahLst/>
            <a:cxnLst/>
            <a:rect l="l" t="t" r="r" b="b"/>
            <a:pathLst>
              <a:path w="4819015" h="3046729">
                <a:moveTo>
                  <a:pt x="4818887" y="0"/>
                </a:moveTo>
                <a:lnTo>
                  <a:pt x="0" y="0"/>
                </a:lnTo>
                <a:lnTo>
                  <a:pt x="0" y="3046476"/>
                </a:lnTo>
                <a:lnTo>
                  <a:pt x="4818887" y="3046476"/>
                </a:lnTo>
                <a:lnTo>
                  <a:pt x="4818887"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4154841" y="3678646"/>
            <a:ext cx="4576387" cy="407163"/>
          </a:xfrm>
          <a:prstGeom prst="rect">
            <a:avLst/>
          </a:prstGeom>
          <a:ln w="3175">
            <a:solidFill>
              <a:schemeClr val="tx1"/>
            </a:solidFill>
          </a:ln>
        </p:spPr>
        <p:txBody>
          <a:bodyPr vert="horz" wrap="square" lIns="0" tIns="37465" rIns="0" bIns="0" rtlCol="0">
            <a:spAutoFit/>
          </a:bodyPr>
          <a:lstStyle/>
          <a:p>
            <a:pPr marL="435609" marR="430530" indent="-342900">
              <a:lnSpc>
                <a:spcPct val="100000"/>
              </a:lnSpc>
              <a:spcBef>
                <a:spcPts val="295"/>
              </a:spcBef>
              <a:tabLst>
                <a:tab pos="434975" algn="l"/>
              </a:tabLst>
            </a:pPr>
            <a:r>
              <a:rPr sz="1200" dirty="0">
                <a:latin typeface="Calibri"/>
                <a:cs typeface="Calibri"/>
              </a:rPr>
              <a:t>4.	</a:t>
            </a:r>
            <a:r>
              <a:rPr sz="1200" spc="-5" dirty="0">
                <a:latin typeface="Calibri"/>
                <a:cs typeface="Calibri"/>
              </a:rPr>
              <a:t>Construct dataset </a:t>
            </a:r>
            <a:r>
              <a:rPr sz="1200" spc="-10" dirty="0">
                <a:latin typeface="Calibri"/>
                <a:cs typeface="Calibri"/>
              </a:rPr>
              <a:t>from </a:t>
            </a:r>
            <a:r>
              <a:rPr sz="1200" spc="-5" dirty="0">
                <a:latin typeface="Calibri"/>
                <a:cs typeface="Calibri"/>
              </a:rPr>
              <a:t>received </a:t>
            </a:r>
            <a:r>
              <a:rPr sz="1200" spc="-10" dirty="0">
                <a:latin typeface="Calibri"/>
                <a:cs typeface="Calibri"/>
              </a:rPr>
              <a:t>data </a:t>
            </a:r>
            <a:r>
              <a:rPr sz="1200" dirty="0">
                <a:latin typeface="Calibri"/>
                <a:cs typeface="Calibri"/>
              </a:rPr>
              <a:t>&amp; </a:t>
            </a:r>
            <a:r>
              <a:rPr sz="1200" spc="-5" dirty="0">
                <a:latin typeface="Calibri"/>
                <a:cs typeface="Calibri"/>
              </a:rPr>
              <a:t>combine columns into </a:t>
            </a:r>
            <a:r>
              <a:rPr sz="1200" dirty="0">
                <a:latin typeface="Calibri"/>
                <a:cs typeface="Calibri"/>
              </a:rPr>
              <a:t>a </a:t>
            </a:r>
            <a:r>
              <a:rPr sz="1200" spc="-260" dirty="0">
                <a:latin typeface="Calibri"/>
                <a:cs typeface="Calibri"/>
              </a:rPr>
              <a:t> </a:t>
            </a:r>
            <a:r>
              <a:rPr sz="1200" dirty="0">
                <a:latin typeface="Calibri"/>
                <a:cs typeface="Calibri"/>
              </a:rPr>
              <a:t>dictionary:</a:t>
            </a:r>
          </a:p>
        </p:txBody>
      </p:sp>
      <p:pic>
        <p:nvPicPr>
          <p:cNvPr id="30" name="object 30"/>
          <p:cNvPicPr/>
          <p:nvPr/>
        </p:nvPicPr>
        <p:blipFill>
          <a:blip r:embed="rId2" cstate="print"/>
          <a:stretch>
            <a:fillRect/>
          </a:stretch>
        </p:blipFill>
        <p:spPr>
          <a:xfrm>
            <a:off x="4800600" y="4154786"/>
            <a:ext cx="3271902" cy="1975121"/>
          </a:xfrm>
          <a:prstGeom prst="rect">
            <a:avLst/>
          </a:prstGeom>
        </p:spPr>
      </p:pic>
      <p:sp>
        <p:nvSpPr>
          <p:cNvPr id="31" name="object 31"/>
          <p:cNvSpPr/>
          <p:nvPr/>
        </p:nvSpPr>
        <p:spPr>
          <a:xfrm>
            <a:off x="197545" y="2402962"/>
            <a:ext cx="3870961" cy="1265685"/>
          </a:xfrm>
          <a:custGeom>
            <a:avLst/>
            <a:gdLst/>
            <a:ahLst/>
            <a:cxnLst/>
            <a:rect l="l" t="t" r="r" b="b"/>
            <a:pathLst>
              <a:path w="3870960" h="1569720">
                <a:moveTo>
                  <a:pt x="3870960" y="0"/>
                </a:moveTo>
                <a:lnTo>
                  <a:pt x="0" y="0"/>
                </a:lnTo>
                <a:lnTo>
                  <a:pt x="0" y="1569720"/>
                </a:lnTo>
                <a:lnTo>
                  <a:pt x="3870960" y="156972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184278" y="2412871"/>
            <a:ext cx="3870960" cy="407163"/>
          </a:xfrm>
          <a:prstGeom prst="rect">
            <a:avLst/>
          </a:prstGeom>
          <a:ln w="9525">
            <a:solidFill>
              <a:srgbClr val="4471C4"/>
            </a:solidFill>
          </a:ln>
        </p:spPr>
        <p:txBody>
          <a:bodyPr vert="horz" wrap="square" lIns="0" tIns="37465" rIns="0" bIns="0" rtlCol="0">
            <a:spAutoFit/>
          </a:bodyPr>
          <a:lstStyle/>
          <a:p>
            <a:pPr marL="433705" marR="109855" indent="-342900">
              <a:lnSpc>
                <a:spcPct val="100000"/>
              </a:lnSpc>
              <a:spcBef>
                <a:spcPts val="295"/>
              </a:spcBef>
              <a:tabLst>
                <a:tab pos="433705"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request, normalize </a:t>
            </a:r>
            <a:r>
              <a:rPr sz="1200" spc="-10" dirty="0">
                <a:latin typeface="Calibri"/>
                <a:cs typeface="Calibri"/>
              </a:rPr>
              <a:t>data </a:t>
            </a:r>
            <a:r>
              <a:rPr sz="1200" dirty="0">
                <a:latin typeface="Calibri"/>
                <a:cs typeface="Calibri"/>
              </a:rPr>
              <a:t>and </a:t>
            </a:r>
            <a:r>
              <a:rPr sz="1200" spc="-5" dirty="0">
                <a:latin typeface="Calibri"/>
                <a:cs typeface="Calibri"/>
              </a:rPr>
              <a:t>read </a:t>
            </a:r>
            <a:r>
              <a:rPr sz="1200" dirty="0">
                <a:latin typeface="Calibri"/>
                <a:cs typeface="Calibri"/>
              </a:rPr>
              <a:t>in </a:t>
            </a:r>
            <a:r>
              <a:rPr sz="1200" spc="-5" dirty="0">
                <a:latin typeface="Calibri"/>
                <a:cs typeface="Calibri"/>
              </a:rPr>
              <a:t>to </a:t>
            </a:r>
            <a:r>
              <a:rPr sz="1200" spc="-26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a:latin typeface="Calibri"/>
              <a:cs typeface="Calibri"/>
            </a:endParaRPr>
          </a:p>
        </p:txBody>
      </p:sp>
      <p:pic>
        <p:nvPicPr>
          <p:cNvPr id="33" name="object 33"/>
          <p:cNvPicPr/>
          <p:nvPr/>
        </p:nvPicPr>
        <p:blipFill>
          <a:blip r:embed="rId3" cstate="print"/>
          <a:stretch>
            <a:fillRect/>
          </a:stretch>
        </p:blipFill>
        <p:spPr>
          <a:xfrm>
            <a:off x="1528100" y="4454086"/>
            <a:ext cx="976885" cy="1762860"/>
          </a:xfrm>
          <a:prstGeom prst="rect">
            <a:avLst/>
          </a:prstGeom>
        </p:spPr>
      </p:pic>
      <p:grpSp>
        <p:nvGrpSpPr>
          <p:cNvPr id="34" name="object 34"/>
          <p:cNvGrpSpPr/>
          <p:nvPr/>
        </p:nvGrpSpPr>
        <p:grpSpPr>
          <a:xfrm>
            <a:off x="421729" y="2604835"/>
            <a:ext cx="11544300" cy="1793085"/>
            <a:chOff x="563880" y="2304288"/>
            <a:chExt cx="11544300" cy="2862580"/>
          </a:xfrm>
        </p:grpSpPr>
        <p:pic>
          <p:nvPicPr>
            <p:cNvPr id="35" name="object 35"/>
            <p:cNvPicPr/>
            <p:nvPr/>
          </p:nvPicPr>
          <p:blipFill>
            <a:blip r:embed="rId4" cstate="print"/>
            <a:stretch>
              <a:fillRect/>
            </a:stretch>
          </p:blipFill>
          <p:spPr>
            <a:xfrm>
              <a:off x="563880" y="2743200"/>
              <a:ext cx="3369564" cy="568451"/>
            </a:xfrm>
            <a:prstGeom prst="rect">
              <a:avLst/>
            </a:prstGeom>
          </p:spPr>
        </p:pic>
        <p:pic>
          <p:nvPicPr>
            <p:cNvPr id="36" name="object 36"/>
            <p:cNvPicPr/>
            <p:nvPr/>
          </p:nvPicPr>
          <p:blipFill>
            <a:blip r:embed="rId5" cstate="print"/>
            <a:stretch>
              <a:fillRect/>
            </a:stretch>
          </p:blipFill>
          <p:spPr>
            <a:xfrm>
              <a:off x="583692" y="3410712"/>
              <a:ext cx="2898647" cy="384048"/>
            </a:xfrm>
            <a:prstGeom prst="rect">
              <a:avLst/>
            </a:prstGeom>
          </p:spPr>
        </p:pic>
        <p:sp>
          <p:nvSpPr>
            <p:cNvPr id="37" name="object 37"/>
            <p:cNvSpPr/>
            <p:nvPr/>
          </p:nvSpPr>
          <p:spPr>
            <a:xfrm>
              <a:off x="8936736" y="2304288"/>
              <a:ext cx="3171825" cy="2862580"/>
            </a:xfrm>
            <a:custGeom>
              <a:avLst/>
              <a:gdLst/>
              <a:ahLst/>
              <a:cxnLst/>
              <a:rect l="l" t="t" r="r" b="b"/>
              <a:pathLst>
                <a:path w="3171825" h="2862579">
                  <a:moveTo>
                    <a:pt x="3171444" y="0"/>
                  </a:moveTo>
                  <a:lnTo>
                    <a:pt x="0" y="0"/>
                  </a:lnTo>
                  <a:lnTo>
                    <a:pt x="0" y="2862072"/>
                  </a:lnTo>
                  <a:lnTo>
                    <a:pt x="3171444" y="2862072"/>
                  </a:lnTo>
                  <a:lnTo>
                    <a:pt x="3171444" y="0"/>
                  </a:lnTo>
                  <a:close/>
                </a:path>
              </a:pathLst>
            </a:custGeom>
            <a:solidFill>
              <a:srgbClr val="FFFFFF"/>
            </a:solidFill>
          </p:spPr>
          <p:txBody>
            <a:bodyPr wrap="square" lIns="0" tIns="0" rIns="0" bIns="0" rtlCol="0"/>
            <a:lstStyle/>
            <a:p>
              <a:endParaRPr dirty="0"/>
            </a:p>
          </p:txBody>
        </p:sp>
      </p:grpSp>
      <p:sp>
        <p:nvSpPr>
          <p:cNvPr id="38" name="object 38"/>
          <p:cNvSpPr txBox="1"/>
          <p:nvPr/>
        </p:nvSpPr>
        <p:spPr>
          <a:xfrm>
            <a:off x="8793868" y="2413512"/>
            <a:ext cx="3171825" cy="406522"/>
          </a:xfrm>
          <a:prstGeom prst="rect">
            <a:avLst/>
          </a:prstGeom>
          <a:ln w="9525">
            <a:solidFill>
              <a:schemeClr val="tx1"/>
            </a:solidFill>
          </a:ln>
        </p:spPr>
        <p:txBody>
          <a:bodyPr vert="horz" wrap="square" lIns="0" tIns="36830" rIns="0" bIns="0" rtlCol="0">
            <a:spAutoFit/>
          </a:bodyPr>
          <a:lstStyle/>
          <a:p>
            <a:pPr marL="435609" marR="262255" indent="-342900">
              <a:lnSpc>
                <a:spcPct val="100000"/>
              </a:lnSpc>
              <a:spcBef>
                <a:spcPts val="290"/>
              </a:spcBef>
              <a:tabLst>
                <a:tab pos="435609" algn="l"/>
              </a:tabLst>
            </a:pPr>
            <a:r>
              <a:rPr lang="en-IN" sz="1200" dirty="0">
                <a:latin typeface="Calibri"/>
                <a:cs typeface="Calibri"/>
              </a:rPr>
              <a:t>5</a:t>
            </a:r>
            <a:r>
              <a:rPr sz="1200" dirty="0">
                <a:latin typeface="Calibri"/>
                <a:cs typeface="Calibri"/>
              </a:rPr>
              <a:t>.	</a:t>
            </a:r>
            <a:r>
              <a:rPr sz="1200" spc="-10" dirty="0">
                <a:latin typeface="Calibri"/>
                <a:cs typeface="Calibri"/>
              </a:rPr>
              <a:t>Create Dataframe from </a:t>
            </a:r>
            <a:r>
              <a:rPr sz="1200" dirty="0">
                <a:latin typeface="Calibri"/>
                <a:cs typeface="Calibri"/>
              </a:rPr>
              <a:t>dictionary and </a:t>
            </a:r>
            <a:r>
              <a:rPr sz="1200" spc="5" dirty="0">
                <a:latin typeface="Calibri"/>
                <a:cs typeface="Calibri"/>
              </a:rPr>
              <a:t> </a:t>
            </a:r>
            <a:r>
              <a:rPr sz="1200" spc="-5" dirty="0">
                <a:latin typeface="Calibri"/>
                <a:cs typeface="Calibri"/>
              </a:rPr>
              <a:t>filter</a:t>
            </a:r>
            <a:r>
              <a:rPr sz="1200" spc="-30" dirty="0">
                <a:latin typeface="Calibri"/>
                <a:cs typeface="Calibri"/>
              </a:rPr>
              <a:t> </a:t>
            </a:r>
            <a:r>
              <a:rPr sz="1200" spc="-5" dirty="0">
                <a:latin typeface="Calibri"/>
                <a:cs typeface="Calibri"/>
              </a:rPr>
              <a:t>to</a:t>
            </a:r>
            <a:r>
              <a:rPr sz="1200" spc="-15" dirty="0">
                <a:latin typeface="Calibri"/>
                <a:cs typeface="Calibri"/>
              </a:rPr>
              <a:t> keep</a:t>
            </a:r>
            <a:r>
              <a:rPr sz="1200" dirty="0">
                <a:latin typeface="Calibri"/>
                <a:cs typeface="Calibri"/>
              </a:rPr>
              <a:t> only</a:t>
            </a:r>
            <a:r>
              <a:rPr sz="1200" spc="-35" dirty="0">
                <a:latin typeface="Calibri"/>
                <a:cs typeface="Calibri"/>
              </a:rPr>
              <a:t> </a:t>
            </a:r>
            <a:r>
              <a:rPr sz="1200" dirty="0">
                <a:latin typeface="Calibri"/>
                <a:cs typeface="Calibri"/>
              </a:rPr>
              <a:t>the</a:t>
            </a:r>
            <a:r>
              <a:rPr sz="1200" spc="-10" dirty="0">
                <a:latin typeface="Calibri"/>
                <a:cs typeface="Calibri"/>
              </a:rPr>
              <a:t> Falcon9</a:t>
            </a:r>
            <a:r>
              <a:rPr sz="1200" spc="-5" dirty="0">
                <a:latin typeface="Calibri"/>
                <a:cs typeface="Calibri"/>
              </a:rPr>
              <a:t> </a:t>
            </a:r>
            <a:r>
              <a:rPr sz="1200" dirty="0">
                <a:latin typeface="Calibri"/>
                <a:cs typeface="Calibri"/>
              </a:rPr>
              <a:t>launches:</a:t>
            </a:r>
          </a:p>
        </p:txBody>
      </p:sp>
      <p:grpSp>
        <p:nvGrpSpPr>
          <p:cNvPr id="39" name="object 39"/>
          <p:cNvGrpSpPr/>
          <p:nvPr/>
        </p:nvGrpSpPr>
        <p:grpSpPr>
          <a:xfrm>
            <a:off x="9207476" y="2932555"/>
            <a:ext cx="2522626" cy="1095305"/>
            <a:chOff x="9005316" y="2822448"/>
            <a:chExt cx="3065145" cy="1591310"/>
          </a:xfrm>
        </p:grpSpPr>
        <p:pic>
          <p:nvPicPr>
            <p:cNvPr id="40" name="object 40"/>
            <p:cNvPicPr/>
            <p:nvPr/>
          </p:nvPicPr>
          <p:blipFill>
            <a:blip r:embed="rId6" cstate="print"/>
            <a:stretch>
              <a:fillRect/>
            </a:stretch>
          </p:blipFill>
          <p:spPr>
            <a:xfrm>
              <a:off x="9005316" y="2822448"/>
              <a:ext cx="2612135" cy="454151"/>
            </a:xfrm>
            <a:prstGeom prst="rect">
              <a:avLst/>
            </a:prstGeom>
          </p:spPr>
        </p:pic>
        <p:pic>
          <p:nvPicPr>
            <p:cNvPr id="41" name="object 41"/>
            <p:cNvPicPr/>
            <p:nvPr/>
          </p:nvPicPr>
          <p:blipFill>
            <a:blip r:embed="rId7" cstate="print"/>
            <a:stretch>
              <a:fillRect/>
            </a:stretch>
          </p:blipFill>
          <p:spPr>
            <a:xfrm>
              <a:off x="9006840" y="3534156"/>
              <a:ext cx="3063240" cy="402335"/>
            </a:xfrm>
            <a:prstGeom prst="rect">
              <a:avLst/>
            </a:prstGeom>
          </p:spPr>
        </p:pic>
        <p:pic>
          <p:nvPicPr>
            <p:cNvPr id="42" name="object 42"/>
            <p:cNvPicPr/>
            <p:nvPr/>
          </p:nvPicPr>
          <p:blipFill>
            <a:blip r:embed="rId8" cstate="print"/>
            <a:stretch>
              <a:fillRect/>
            </a:stretch>
          </p:blipFill>
          <p:spPr>
            <a:xfrm>
              <a:off x="9005316" y="4087368"/>
              <a:ext cx="3064764" cy="326136"/>
            </a:xfrm>
            <a:prstGeom prst="rect">
              <a:avLst/>
            </a:prstGeom>
          </p:spPr>
        </p:pic>
      </p:grpSp>
      <p:sp>
        <p:nvSpPr>
          <p:cNvPr id="43" name="object 43"/>
          <p:cNvSpPr txBox="1"/>
          <p:nvPr/>
        </p:nvSpPr>
        <p:spPr>
          <a:xfrm>
            <a:off x="10439698" y="61637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9"/>
              </a:rPr>
              <a:t>GitHub</a:t>
            </a:r>
            <a:endParaRPr sz="2400" dirty="0">
              <a:latin typeface="Calibri"/>
              <a:cs typeface="Calibri"/>
            </a:endParaRPr>
          </a:p>
        </p:txBody>
      </p:sp>
      <p:sp>
        <p:nvSpPr>
          <p:cNvPr id="44" name="object 44"/>
          <p:cNvSpPr txBox="1"/>
          <p:nvPr/>
        </p:nvSpPr>
        <p:spPr>
          <a:xfrm>
            <a:off x="11084306" y="6104028"/>
            <a:ext cx="320675" cy="230832"/>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8</a:t>
            </a:fld>
            <a:endParaRPr sz="1600">
              <a:latin typeface="Microsoft Sans Serif"/>
              <a:cs typeface="Microsoft Sans Serif"/>
            </a:endParaRPr>
          </a:p>
        </p:txBody>
      </p:sp>
      <p:sp>
        <p:nvSpPr>
          <p:cNvPr id="2" name="Rectangle 1">
            <a:extLst>
              <a:ext uri="{FF2B5EF4-FFF2-40B4-BE49-F238E27FC236}">
                <a16:creationId xmlns:a16="http://schemas.microsoft.com/office/drawing/2014/main" id="{996DBA4C-CD35-51BE-3D17-CBEB4D04E30B}"/>
              </a:ext>
            </a:extLst>
          </p:cNvPr>
          <p:cNvSpPr/>
          <p:nvPr/>
        </p:nvSpPr>
        <p:spPr>
          <a:xfrm>
            <a:off x="8793868" y="2820034"/>
            <a:ext cx="3171825" cy="15356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1369" y="570052"/>
            <a:ext cx="525399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14" dirty="0"/>
              <a:t> </a:t>
            </a:r>
            <a:r>
              <a:rPr spc="-80" dirty="0"/>
              <a:t>Collection</a:t>
            </a:r>
            <a:r>
              <a:rPr spc="125" dirty="0"/>
              <a:t> </a:t>
            </a:r>
            <a:r>
              <a:rPr spc="-5" dirty="0"/>
              <a:t>-</a:t>
            </a:r>
            <a:r>
              <a:rPr spc="125" dirty="0"/>
              <a:t> </a:t>
            </a:r>
            <a:r>
              <a:rPr spc="-125" dirty="0"/>
              <a:t>Scraping</a:t>
            </a:r>
          </a:p>
        </p:txBody>
      </p:sp>
      <p:sp>
        <p:nvSpPr>
          <p:cNvPr id="3" name="object 3"/>
          <p:cNvSpPr txBox="1"/>
          <p:nvPr/>
        </p:nvSpPr>
        <p:spPr>
          <a:xfrm>
            <a:off x="902512" y="3395728"/>
            <a:ext cx="351155" cy="321310"/>
          </a:xfrm>
          <a:prstGeom prst="rect">
            <a:avLst/>
          </a:prstGeom>
        </p:spPr>
        <p:txBody>
          <a:bodyPr vert="horz" wrap="square" lIns="0" tIns="0" rIns="0" bIns="0" rtlCol="0">
            <a:spAutoFit/>
          </a:bodyPr>
          <a:lstStyle/>
          <a:p>
            <a:pPr>
              <a:lnSpc>
                <a:spcPts val="2430"/>
              </a:lnSpc>
              <a:tabLst>
                <a:tab pos="227965" algn="l"/>
              </a:tabLst>
            </a:pPr>
            <a:r>
              <a:rPr sz="2200" spc="-5" dirty="0">
                <a:solidFill>
                  <a:srgbClr val="292929"/>
                </a:solidFill>
                <a:latin typeface="Arial MT"/>
                <a:cs typeface="Arial MT"/>
              </a:rPr>
              <a:t>•	</a:t>
            </a:r>
            <a:r>
              <a:rPr sz="2200" spc="-140" dirty="0">
                <a:solidFill>
                  <a:srgbClr val="292929"/>
                </a:solidFill>
                <a:latin typeface="Microsoft Sans Serif"/>
                <a:cs typeface="Microsoft Sans Serif"/>
              </a:rPr>
              <a:t>c</a:t>
            </a:r>
            <a:endParaRPr sz="2200">
              <a:latin typeface="Microsoft Sans Serif"/>
              <a:cs typeface="Microsoft Sans Serif"/>
            </a:endParaRPr>
          </a:p>
        </p:txBody>
      </p:sp>
      <p:grpSp>
        <p:nvGrpSpPr>
          <p:cNvPr id="4" name="object 4"/>
          <p:cNvGrpSpPr/>
          <p:nvPr/>
        </p:nvGrpSpPr>
        <p:grpSpPr>
          <a:xfrm>
            <a:off x="961389" y="1088136"/>
            <a:ext cx="9549765" cy="1472565"/>
            <a:chOff x="961389" y="1088136"/>
            <a:chExt cx="954976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7" name="object 7"/>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171143" y="1650873"/>
            <a:ext cx="124269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1. Perform </a:t>
            </a:r>
            <a:r>
              <a:rPr sz="1000" spc="-10" dirty="0">
                <a:solidFill>
                  <a:srgbClr val="FFFFFF"/>
                </a:solidFill>
                <a:latin typeface="Calibri"/>
                <a:cs typeface="Calibri"/>
              </a:rPr>
              <a:t>HTTP </a:t>
            </a:r>
            <a:r>
              <a:rPr sz="1000" spc="-5" dirty="0">
                <a:solidFill>
                  <a:srgbClr val="FFFFFF"/>
                </a:solidFill>
                <a:latin typeface="Calibri"/>
                <a:cs typeface="Calibri"/>
              </a:rPr>
              <a:t>GET to </a:t>
            </a:r>
            <a:r>
              <a:rPr sz="1000" spc="-215" dirty="0">
                <a:solidFill>
                  <a:srgbClr val="FFFFFF"/>
                </a:solidFill>
                <a:latin typeface="Calibri"/>
                <a:cs typeface="Calibri"/>
              </a:rPr>
              <a:t> </a:t>
            </a:r>
            <a:r>
              <a:rPr sz="1000" spc="-5" dirty="0">
                <a:solidFill>
                  <a:srgbClr val="FFFFFF"/>
                </a:solidFill>
                <a:latin typeface="Calibri"/>
                <a:cs typeface="Calibri"/>
              </a:rPr>
              <a:t>request HTML</a:t>
            </a:r>
            <a:r>
              <a:rPr sz="1000" dirty="0">
                <a:solidFill>
                  <a:srgbClr val="FFFFFF"/>
                </a:solidFill>
                <a:latin typeface="Calibri"/>
                <a:cs typeface="Calibri"/>
              </a:rPr>
              <a:t> </a:t>
            </a:r>
            <a:r>
              <a:rPr sz="1000" spc="-5" dirty="0">
                <a:solidFill>
                  <a:srgbClr val="FFFFFF"/>
                </a:solidFill>
                <a:latin typeface="Calibri"/>
                <a:cs typeface="Calibri"/>
              </a:rPr>
              <a:t>page</a:t>
            </a:r>
            <a:endParaRPr sz="1000">
              <a:latin typeface="Calibri"/>
              <a:cs typeface="Calibri"/>
            </a:endParaRPr>
          </a:p>
        </p:txBody>
      </p:sp>
      <p:grpSp>
        <p:nvGrpSpPr>
          <p:cNvPr id="9" name="object 9"/>
          <p:cNvGrpSpPr/>
          <p:nvPr/>
        </p:nvGrpSpPr>
        <p:grpSpPr>
          <a:xfrm>
            <a:off x="2694177" y="1523746"/>
            <a:ext cx="1663700" cy="601345"/>
            <a:chOff x="2694177" y="1523746"/>
            <a:chExt cx="1663700" cy="601345"/>
          </a:xfrm>
        </p:grpSpPr>
        <p:sp>
          <p:nvSpPr>
            <p:cNvPr id="10" name="object 10"/>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1" name="object 11"/>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spc="-5" dirty="0">
                <a:solidFill>
                  <a:srgbClr val="FFFFFF"/>
                </a:solidFill>
                <a:latin typeface="Calibri"/>
                <a:cs typeface="Calibri"/>
              </a:rPr>
              <a:t>2. Create Beautiful Soap </a:t>
            </a:r>
            <a:r>
              <a:rPr sz="1000" spc="-215" dirty="0">
                <a:solidFill>
                  <a:srgbClr val="FFFFFF"/>
                </a:solidFill>
                <a:latin typeface="Calibri"/>
                <a:cs typeface="Calibri"/>
              </a:rPr>
              <a:t> </a:t>
            </a:r>
            <a:r>
              <a:rPr sz="1000" spc="-5" dirty="0">
                <a:solidFill>
                  <a:srgbClr val="FFFFFF"/>
                </a:solidFill>
                <a:latin typeface="Calibri"/>
                <a:cs typeface="Calibri"/>
              </a:rPr>
              <a:t>object</a:t>
            </a:r>
            <a:endParaRPr sz="1000">
              <a:latin typeface="Calibri"/>
              <a:cs typeface="Calibri"/>
            </a:endParaRPr>
          </a:p>
        </p:txBody>
      </p:sp>
      <p:grpSp>
        <p:nvGrpSpPr>
          <p:cNvPr id="13" name="object 13"/>
          <p:cNvGrpSpPr/>
          <p:nvPr/>
        </p:nvGrpSpPr>
        <p:grpSpPr>
          <a:xfrm>
            <a:off x="4426965" y="1523746"/>
            <a:ext cx="1663700" cy="601345"/>
            <a:chOff x="4426965" y="1523746"/>
            <a:chExt cx="1663700" cy="601345"/>
          </a:xfrm>
        </p:grpSpPr>
        <p:sp>
          <p:nvSpPr>
            <p:cNvPr id="14" name="object 14"/>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5" name="object 15"/>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spc="-5" dirty="0">
                <a:solidFill>
                  <a:srgbClr val="FFFFFF"/>
                </a:solidFill>
                <a:latin typeface="Calibri"/>
                <a:cs typeface="Calibri"/>
              </a:rPr>
              <a:t>3.</a:t>
            </a:r>
            <a:r>
              <a:rPr sz="1000" spc="-20" dirty="0">
                <a:solidFill>
                  <a:srgbClr val="FFFFFF"/>
                </a:solidFill>
                <a:latin typeface="Calibri"/>
                <a:cs typeface="Calibri"/>
              </a:rPr>
              <a:t> </a:t>
            </a:r>
            <a:r>
              <a:rPr sz="1000" spc="-5" dirty="0">
                <a:solidFill>
                  <a:srgbClr val="FFFFFF"/>
                </a:solidFill>
                <a:latin typeface="Calibri"/>
                <a:cs typeface="Calibri"/>
              </a:rPr>
              <a:t>Extract</a:t>
            </a:r>
            <a:r>
              <a:rPr sz="1000" spc="-10" dirty="0">
                <a:solidFill>
                  <a:srgbClr val="FFFFFF"/>
                </a:solidFill>
                <a:latin typeface="Calibri"/>
                <a:cs typeface="Calibri"/>
              </a:rPr>
              <a:t> </a:t>
            </a:r>
            <a:r>
              <a:rPr sz="1000" spc="-5" dirty="0">
                <a:solidFill>
                  <a:srgbClr val="FFFFFF"/>
                </a:solidFill>
                <a:latin typeface="Calibri"/>
                <a:cs typeface="Calibri"/>
              </a:rPr>
              <a:t>column</a:t>
            </a:r>
            <a:r>
              <a:rPr sz="1000" spc="-15" dirty="0">
                <a:solidFill>
                  <a:srgbClr val="FFFFFF"/>
                </a:solidFill>
                <a:latin typeface="Calibri"/>
                <a:cs typeface="Calibri"/>
              </a:rPr>
              <a:t> </a:t>
            </a:r>
            <a:r>
              <a:rPr sz="1000" spc="-5" dirty="0">
                <a:solidFill>
                  <a:srgbClr val="FFFFFF"/>
                </a:solidFill>
                <a:latin typeface="Calibri"/>
                <a:cs typeface="Calibri"/>
              </a:rPr>
              <a:t>names </a:t>
            </a:r>
            <a:r>
              <a:rPr sz="1000" spc="-210" dirty="0">
                <a:solidFill>
                  <a:srgbClr val="FFFFFF"/>
                </a:solidFill>
                <a:latin typeface="Calibri"/>
                <a:cs typeface="Calibri"/>
              </a:rPr>
              <a:t> </a:t>
            </a:r>
            <a:r>
              <a:rPr sz="1000" spc="-5" dirty="0">
                <a:solidFill>
                  <a:srgbClr val="FFFFFF"/>
                </a:solidFill>
                <a:latin typeface="Calibri"/>
                <a:cs typeface="Calibri"/>
              </a:rPr>
              <a:t>from</a:t>
            </a:r>
            <a:r>
              <a:rPr sz="1000" spc="-15" dirty="0">
                <a:solidFill>
                  <a:srgbClr val="FFFFFF"/>
                </a:solidFill>
                <a:latin typeface="Calibri"/>
                <a:cs typeface="Calibri"/>
              </a:rPr>
              <a:t> </a:t>
            </a:r>
            <a:r>
              <a:rPr sz="1000" spc="-5" dirty="0">
                <a:solidFill>
                  <a:srgbClr val="FFFFFF"/>
                </a:solidFill>
                <a:latin typeface="Calibri"/>
                <a:cs typeface="Calibri"/>
              </a:rPr>
              <a:t>HTML</a:t>
            </a:r>
            <a:r>
              <a:rPr sz="1000" spc="-20" dirty="0">
                <a:solidFill>
                  <a:srgbClr val="FFFFFF"/>
                </a:solidFill>
                <a:latin typeface="Calibri"/>
                <a:cs typeface="Calibri"/>
              </a:rPr>
              <a:t> </a:t>
            </a:r>
            <a:r>
              <a:rPr sz="1000" spc="-5" dirty="0">
                <a:solidFill>
                  <a:srgbClr val="FFFFFF"/>
                </a:solidFill>
                <a:latin typeface="Calibri"/>
                <a:cs typeface="Calibri"/>
              </a:rPr>
              <a:t>table</a:t>
            </a:r>
            <a:r>
              <a:rPr sz="1000" spc="-15" dirty="0">
                <a:solidFill>
                  <a:srgbClr val="FFFFFF"/>
                </a:solidFill>
                <a:latin typeface="Calibri"/>
                <a:cs typeface="Calibri"/>
              </a:rPr>
              <a:t> </a:t>
            </a:r>
            <a:r>
              <a:rPr sz="1000" spc="-5" dirty="0">
                <a:solidFill>
                  <a:srgbClr val="FFFFFF"/>
                </a:solidFill>
                <a:latin typeface="Calibri"/>
                <a:cs typeface="Calibri"/>
              </a:rPr>
              <a:t>header</a:t>
            </a:r>
            <a:endParaRPr sz="1000">
              <a:latin typeface="Calibri"/>
              <a:cs typeface="Calibri"/>
            </a:endParaRPr>
          </a:p>
        </p:txBody>
      </p:sp>
      <p:grpSp>
        <p:nvGrpSpPr>
          <p:cNvPr id="17" name="object 17"/>
          <p:cNvGrpSpPr/>
          <p:nvPr/>
        </p:nvGrpSpPr>
        <p:grpSpPr>
          <a:xfrm>
            <a:off x="6159753" y="1523746"/>
            <a:ext cx="1663700" cy="601345"/>
            <a:chOff x="6159753" y="1523746"/>
            <a:chExt cx="1663700" cy="601345"/>
          </a:xfrm>
        </p:grpSpPr>
        <p:sp>
          <p:nvSpPr>
            <p:cNvPr id="18" name="object 18"/>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9" name="object 19"/>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6257925" y="1581149"/>
            <a:ext cx="1466850" cy="456565"/>
          </a:xfrm>
          <a:prstGeom prst="rect">
            <a:avLst/>
          </a:prstGeom>
        </p:spPr>
        <p:txBody>
          <a:bodyPr vert="horz" wrap="square" lIns="0" tIns="27305" rIns="0" bIns="0" rtlCol="0">
            <a:spAutoFit/>
          </a:bodyPr>
          <a:lstStyle/>
          <a:p>
            <a:pPr marL="12700" marR="5080" indent="80645">
              <a:lnSpc>
                <a:spcPts val="1100"/>
              </a:lnSpc>
              <a:spcBef>
                <a:spcPts val="215"/>
              </a:spcBef>
            </a:pPr>
            <a:r>
              <a:rPr sz="1000" spc="-5" dirty="0">
                <a:solidFill>
                  <a:srgbClr val="FFFFFF"/>
                </a:solidFill>
                <a:latin typeface="Calibri"/>
                <a:cs typeface="Calibri"/>
              </a:rPr>
              <a:t>4. Create Dictionary with </a:t>
            </a:r>
            <a:r>
              <a:rPr sz="1000" dirty="0">
                <a:solidFill>
                  <a:srgbClr val="FFFFFF"/>
                </a:solidFill>
                <a:latin typeface="Calibri"/>
                <a:cs typeface="Calibri"/>
              </a:rPr>
              <a:t> </a:t>
            </a:r>
            <a:r>
              <a:rPr sz="1000" spc="-5" dirty="0">
                <a:solidFill>
                  <a:srgbClr val="FFFFFF"/>
                </a:solidFill>
                <a:latin typeface="Calibri"/>
                <a:cs typeface="Calibri"/>
              </a:rPr>
              <a:t>keys</a:t>
            </a:r>
            <a:r>
              <a:rPr sz="1000" spc="-20" dirty="0">
                <a:solidFill>
                  <a:srgbClr val="FFFFFF"/>
                </a:solidFill>
                <a:latin typeface="Calibri"/>
                <a:cs typeface="Calibri"/>
              </a:rPr>
              <a:t> </a:t>
            </a:r>
            <a:r>
              <a:rPr sz="1000" spc="-10" dirty="0">
                <a:solidFill>
                  <a:srgbClr val="FFFFFF"/>
                </a:solidFill>
                <a:latin typeface="Calibri"/>
                <a:cs typeface="Calibri"/>
              </a:rPr>
              <a:t>from</a:t>
            </a:r>
            <a:r>
              <a:rPr sz="1000" dirty="0">
                <a:solidFill>
                  <a:srgbClr val="FFFFFF"/>
                </a:solidFill>
                <a:latin typeface="Calibri"/>
                <a:cs typeface="Calibri"/>
              </a:rPr>
              <a:t> </a:t>
            </a:r>
            <a:r>
              <a:rPr sz="1000" spc="-5" dirty="0">
                <a:solidFill>
                  <a:srgbClr val="FFFFFF"/>
                </a:solidFill>
                <a:latin typeface="Calibri"/>
                <a:cs typeface="Calibri"/>
              </a:rPr>
              <a:t>extracted</a:t>
            </a:r>
            <a:r>
              <a:rPr sz="1000" dirty="0">
                <a:solidFill>
                  <a:srgbClr val="FFFFFF"/>
                </a:solidFill>
                <a:latin typeface="Calibri"/>
                <a:cs typeface="Calibri"/>
              </a:rPr>
              <a:t> </a:t>
            </a:r>
            <a:r>
              <a:rPr sz="1000" spc="-5" dirty="0">
                <a:solidFill>
                  <a:srgbClr val="FFFFFF"/>
                </a:solidFill>
                <a:latin typeface="Calibri"/>
                <a:cs typeface="Calibri"/>
              </a:rPr>
              <a:t>column</a:t>
            </a:r>
            <a:endParaRPr sz="1000">
              <a:latin typeface="Calibri"/>
              <a:cs typeface="Calibri"/>
            </a:endParaRPr>
          </a:p>
          <a:p>
            <a:pPr marL="563880">
              <a:lnSpc>
                <a:spcPts val="1075"/>
              </a:lnSpc>
            </a:pPr>
            <a:r>
              <a:rPr sz="1000" spc="-5" dirty="0">
                <a:solidFill>
                  <a:srgbClr val="FFFFFF"/>
                </a:solidFill>
                <a:latin typeface="Calibri"/>
                <a:cs typeface="Calibri"/>
              </a:rPr>
              <a:t>names</a:t>
            </a:r>
            <a:endParaRPr sz="1000">
              <a:latin typeface="Calibri"/>
              <a:cs typeface="Calibri"/>
            </a:endParaRPr>
          </a:p>
        </p:txBody>
      </p:sp>
      <p:grpSp>
        <p:nvGrpSpPr>
          <p:cNvPr id="21" name="object 21"/>
          <p:cNvGrpSpPr/>
          <p:nvPr/>
        </p:nvGrpSpPr>
        <p:grpSpPr>
          <a:xfrm>
            <a:off x="7892542" y="1523746"/>
            <a:ext cx="1663700" cy="601345"/>
            <a:chOff x="7892542" y="1523746"/>
            <a:chExt cx="1663700" cy="601345"/>
          </a:xfrm>
        </p:grpSpPr>
        <p:sp>
          <p:nvSpPr>
            <p:cNvPr id="22" name="object 22"/>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3" name="object 23"/>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spc="-5" dirty="0">
                <a:solidFill>
                  <a:srgbClr val="FFFFFF"/>
                </a:solidFill>
                <a:latin typeface="Calibri"/>
                <a:cs typeface="Calibri"/>
              </a:rPr>
              <a:t>5. </a:t>
            </a:r>
            <a:r>
              <a:rPr sz="1000" spc="-10" dirty="0">
                <a:solidFill>
                  <a:srgbClr val="FFFFFF"/>
                </a:solidFill>
                <a:latin typeface="Calibri"/>
                <a:cs typeface="Calibri"/>
              </a:rPr>
              <a:t>Call </a:t>
            </a:r>
            <a:r>
              <a:rPr sz="1000" spc="-5" dirty="0">
                <a:solidFill>
                  <a:srgbClr val="FFFFFF"/>
                </a:solidFill>
                <a:latin typeface="Calibri"/>
                <a:cs typeface="Calibri"/>
              </a:rPr>
              <a:t>helper functions to fill </a:t>
            </a:r>
            <a:r>
              <a:rPr sz="1000" spc="-215" dirty="0">
                <a:solidFill>
                  <a:srgbClr val="FFFFFF"/>
                </a:solidFill>
                <a:latin typeface="Calibri"/>
                <a:cs typeface="Calibri"/>
              </a:rPr>
              <a:t> </a:t>
            </a:r>
            <a:r>
              <a:rPr sz="1000" spc="-5" dirty="0">
                <a:solidFill>
                  <a:srgbClr val="FFFFFF"/>
                </a:solidFill>
                <a:latin typeface="Calibri"/>
                <a:cs typeface="Calibri"/>
              </a:rPr>
              <a:t>up</a:t>
            </a:r>
            <a:r>
              <a:rPr sz="1000" spc="-15" dirty="0">
                <a:solidFill>
                  <a:srgbClr val="FFFFFF"/>
                </a:solidFill>
                <a:latin typeface="Calibri"/>
                <a:cs typeface="Calibri"/>
              </a:rPr>
              <a:t> </a:t>
            </a:r>
            <a:r>
              <a:rPr sz="1000" spc="-5" dirty="0">
                <a:solidFill>
                  <a:srgbClr val="FFFFFF"/>
                </a:solidFill>
                <a:latin typeface="Calibri"/>
                <a:cs typeface="Calibri"/>
              </a:rPr>
              <a:t>dict with</a:t>
            </a:r>
            <a:r>
              <a:rPr sz="1000" spc="10" dirty="0">
                <a:solidFill>
                  <a:srgbClr val="FFFFFF"/>
                </a:solidFill>
                <a:latin typeface="Calibri"/>
                <a:cs typeface="Calibri"/>
              </a:rPr>
              <a:t> </a:t>
            </a:r>
            <a:r>
              <a:rPr sz="1000" spc="-5" dirty="0">
                <a:solidFill>
                  <a:srgbClr val="FFFFFF"/>
                </a:solidFill>
                <a:latin typeface="Calibri"/>
                <a:cs typeface="Calibri"/>
              </a:rPr>
              <a:t>launch</a:t>
            </a:r>
            <a:r>
              <a:rPr sz="1000" spc="-15" dirty="0">
                <a:solidFill>
                  <a:srgbClr val="FFFFFF"/>
                </a:solidFill>
                <a:latin typeface="Calibri"/>
                <a:cs typeface="Calibri"/>
              </a:rPr>
              <a:t> </a:t>
            </a:r>
            <a:r>
              <a:rPr sz="1000" spc="-5" dirty="0">
                <a:solidFill>
                  <a:srgbClr val="FFFFFF"/>
                </a:solidFill>
                <a:latin typeface="Calibri"/>
                <a:cs typeface="Calibri"/>
              </a:rPr>
              <a:t>records</a:t>
            </a:r>
            <a:endParaRPr sz="1000">
              <a:latin typeface="Calibri"/>
              <a:cs typeface="Calibri"/>
            </a:endParaRPr>
          </a:p>
        </p:txBody>
      </p:sp>
      <p:grpSp>
        <p:nvGrpSpPr>
          <p:cNvPr id="25" name="object 25"/>
          <p:cNvGrpSpPr/>
          <p:nvPr/>
        </p:nvGrpSpPr>
        <p:grpSpPr>
          <a:xfrm>
            <a:off x="9625330" y="1523746"/>
            <a:ext cx="1663700" cy="601345"/>
            <a:chOff x="9625330" y="1523746"/>
            <a:chExt cx="1663700" cy="601345"/>
          </a:xfrm>
        </p:grpSpPr>
        <p:sp>
          <p:nvSpPr>
            <p:cNvPr id="26" name="object 26"/>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7" name="object 27"/>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9830816" y="1650873"/>
            <a:ext cx="1256030"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spc="-5" dirty="0">
                <a:solidFill>
                  <a:srgbClr val="FFFFFF"/>
                </a:solidFill>
                <a:latin typeface="Calibri"/>
                <a:cs typeface="Calibri"/>
              </a:rPr>
              <a:t>6. Convert Dictionary to </a:t>
            </a:r>
            <a:r>
              <a:rPr sz="1000" spc="-215" dirty="0">
                <a:solidFill>
                  <a:srgbClr val="FFFFFF"/>
                </a:solidFill>
                <a:latin typeface="Calibri"/>
                <a:cs typeface="Calibri"/>
              </a:rPr>
              <a:t> </a:t>
            </a:r>
            <a:r>
              <a:rPr sz="1000" spc="-5" dirty="0">
                <a:solidFill>
                  <a:srgbClr val="FFFFFF"/>
                </a:solidFill>
                <a:latin typeface="Calibri"/>
                <a:cs typeface="Calibri"/>
              </a:rPr>
              <a:t>Dataframe</a:t>
            </a:r>
            <a:endParaRPr sz="1000">
              <a:latin typeface="Calibri"/>
              <a:cs typeface="Calibri"/>
            </a:endParaRPr>
          </a:p>
        </p:txBody>
      </p:sp>
      <p:sp>
        <p:nvSpPr>
          <p:cNvPr id="29" name="object 29"/>
          <p:cNvSpPr/>
          <p:nvPr/>
        </p:nvSpPr>
        <p:spPr>
          <a:xfrm>
            <a:off x="929639" y="3749040"/>
            <a:ext cx="3869690" cy="646430"/>
          </a:xfrm>
          <a:custGeom>
            <a:avLst/>
            <a:gdLst/>
            <a:ahLst/>
            <a:cxnLst/>
            <a:rect l="l" t="t" r="r" b="b"/>
            <a:pathLst>
              <a:path w="3869690" h="646429">
                <a:moveTo>
                  <a:pt x="3869436" y="0"/>
                </a:moveTo>
                <a:lnTo>
                  <a:pt x="0" y="0"/>
                </a:lnTo>
                <a:lnTo>
                  <a:pt x="0" y="646175"/>
                </a:lnTo>
                <a:lnTo>
                  <a:pt x="3869436" y="646175"/>
                </a:lnTo>
                <a:lnTo>
                  <a:pt x="3869436" y="0"/>
                </a:lnTo>
                <a:close/>
              </a:path>
            </a:pathLst>
          </a:custGeom>
          <a:solidFill>
            <a:srgbClr val="FFFFFF"/>
          </a:solidFill>
          <a:ln>
            <a:solidFill>
              <a:schemeClr val="tx1"/>
            </a:solidFill>
          </a:ln>
        </p:spPr>
        <p:txBody>
          <a:bodyPr wrap="square" lIns="0" tIns="0" rIns="0" bIns="0" rtlCol="0"/>
          <a:lstStyle/>
          <a:p>
            <a:endParaRPr/>
          </a:p>
        </p:txBody>
      </p:sp>
      <p:sp>
        <p:nvSpPr>
          <p:cNvPr id="30" name="object 30"/>
          <p:cNvSpPr txBox="1"/>
          <p:nvPr/>
        </p:nvSpPr>
        <p:spPr>
          <a:xfrm>
            <a:off x="929639" y="3749040"/>
            <a:ext cx="3869690" cy="646430"/>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pPr>
            <a:r>
              <a:rPr sz="1200" dirty="0">
                <a:latin typeface="Calibri"/>
                <a:cs typeface="Calibri"/>
              </a:rPr>
              <a:t>2.</a:t>
            </a:r>
            <a:r>
              <a:rPr sz="1200" spc="330" dirty="0">
                <a:latin typeface="Calibri"/>
                <a:cs typeface="Calibri"/>
              </a:rPr>
              <a:t> </a:t>
            </a:r>
            <a:r>
              <a:rPr sz="1200" spc="-10" dirty="0">
                <a:latin typeface="Calibri"/>
                <a:cs typeface="Calibri"/>
              </a:rPr>
              <a:t>Create</a:t>
            </a:r>
            <a:r>
              <a:rPr sz="1200" spc="-30" dirty="0">
                <a:latin typeface="Calibri"/>
                <a:cs typeface="Calibri"/>
              </a:rPr>
              <a:t> </a:t>
            </a:r>
            <a:r>
              <a:rPr sz="1200" dirty="0">
                <a:latin typeface="Calibri"/>
                <a:cs typeface="Calibri"/>
              </a:rPr>
              <a:t>Beautiful</a:t>
            </a:r>
            <a:r>
              <a:rPr sz="1200" spc="-40" dirty="0">
                <a:latin typeface="Calibri"/>
                <a:cs typeface="Calibri"/>
              </a:rPr>
              <a:t> </a:t>
            </a:r>
            <a:r>
              <a:rPr sz="1200" spc="-5" dirty="0">
                <a:latin typeface="Calibri"/>
                <a:cs typeface="Calibri"/>
              </a:rPr>
              <a:t>Soap</a:t>
            </a:r>
            <a:r>
              <a:rPr sz="1200" spc="-10" dirty="0">
                <a:latin typeface="Calibri"/>
                <a:cs typeface="Calibri"/>
              </a:rPr>
              <a:t> </a:t>
            </a:r>
            <a:r>
              <a:rPr sz="1200" spc="-5" dirty="0">
                <a:latin typeface="Calibri"/>
                <a:cs typeface="Calibri"/>
              </a:rPr>
              <a:t>object</a:t>
            </a:r>
            <a:endParaRPr sz="1200">
              <a:latin typeface="Calibri"/>
              <a:cs typeface="Calibri"/>
            </a:endParaRPr>
          </a:p>
        </p:txBody>
      </p:sp>
      <p:sp>
        <p:nvSpPr>
          <p:cNvPr id="31" name="object 31"/>
          <p:cNvSpPr/>
          <p:nvPr/>
        </p:nvSpPr>
        <p:spPr>
          <a:xfrm>
            <a:off x="911352" y="4456174"/>
            <a:ext cx="3870960" cy="2308860"/>
          </a:xfrm>
          <a:custGeom>
            <a:avLst/>
            <a:gdLst/>
            <a:ahLst/>
            <a:cxnLst/>
            <a:rect l="l" t="t" r="r" b="b"/>
            <a:pathLst>
              <a:path w="3870960" h="2308859">
                <a:moveTo>
                  <a:pt x="3870960" y="0"/>
                </a:moveTo>
                <a:lnTo>
                  <a:pt x="0" y="0"/>
                </a:lnTo>
                <a:lnTo>
                  <a:pt x="0" y="2308860"/>
                </a:lnTo>
                <a:lnTo>
                  <a:pt x="3870960" y="230886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911352" y="4456174"/>
            <a:ext cx="3870960" cy="407804"/>
          </a:xfrm>
          <a:prstGeom prst="rect">
            <a:avLst/>
          </a:prstGeom>
          <a:ln w="9525">
            <a:solidFill>
              <a:schemeClr val="tx1"/>
            </a:solidFill>
          </a:ln>
        </p:spPr>
        <p:txBody>
          <a:bodyPr vert="horz" wrap="square" lIns="0" tIns="38100" rIns="0" bIns="0" rtlCol="0">
            <a:spAutoFit/>
          </a:bodyPr>
          <a:lstStyle/>
          <a:p>
            <a:pPr marL="433705" marR="186055" indent="-342900">
              <a:lnSpc>
                <a:spcPct val="100000"/>
              </a:lnSpc>
              <a:spcBef>
                <a:spcPts val="300"/>
              </a:spcBef>
              <a:tabLst>
                <a:tab pos="433705" algn="l"/>
              </a:tabLst>
            </a:pPr>
            <a:r>
              <a:rPr sz="1200" dirty="0">
                <a:latin typeface="Calibri"/>
                <a:cs typeface="Calibri"/>
              </a:rPr>
              <a:t>3.	</a:t>
            </a:r>
            <a:r>
              <a:rPr sz="1200" spc="-5" dirty="0">
                <a:latin typeface="Calibri"/>
                <a:cs typeface="Calibri"/>
              </a:rPr>
              <a:t>Find </a:t>
            </a:r>
            <a:r>
              <a:rPr sz="1200" dirty="0">
                <a:latin typeface="Calibri"/>
                <a:cs typeface="Calibri"/>
              </a:rPr>
              <a:t>all the </a:t>
            </a:r>
            <a:r>
              <a:rPr sz="1200" spc="-5" dirty="0">
                <a:latin typeface="Calibri"/>
                <a:cs typeface="Calibri"/>
              </a:rPr>
              <a:t>tables on </a:t>
            </a:r>
            <a:r>
              <a:rPr sz="1200" dirty="0">
                <a:latin typeface="Calibri"/>
                <a:cs typeface="Calibri"/>
              </a:rPr>
              <a:t>the </a:t>
            </a:r>
            <a:r>
              <a:rPr sz="1200" spc="-5" dirty="0">
                <a:latin typeface="Calibri"/>
                <a:cs typeface="Calibri"/>
              </a:rPr>
              <a:t>Wiki page </a:t>
            </a:r>
            <a:r>
              <a:rPr sz="1200" dirty="0">
                <a:latin typeface="Calibri"/>
                <a:cs typeface="Calibri"/>
              </a:rPr>
              <a:t>and </a:t>
            </a:r>
            <a:r>
              <a:rPr sz="1200" spc="-10" dirty="0">
                <a:latin typeface="Calibri"/>
                <a:cs typeface="Calibri"/>
              </a:rPr>
              <a:t>extract </a:t>
            </a:r>
            <a:r>
              <a:rPr sz="1200" spc="-5" dirty="0">
                <a:latin typeface="Calibri"/>
                <a:cs typeface="Calibri"/>
              </a:rPr>
              <a:t> relevant</a:t>
            </a:r>
            <a:r>
              <a:rPr sz="1200" spc="-50" dirty="0">
                <a:latin typeface="Calibri"/>
                <a:cs typeface="Calibri"/>
              </a:rPr>
              <a:t> </a:t>
            </a:r>
            <a:r>
              <a:rPr sz="1200" spc="-5" dirty="0">
                <a:latin typeface="Calibri"/>
                <a:cs typeface="Calibri"/>
              </a:rPr>
              <a:t>column </a:t>
            </a:r>
            <a:r>
              <a:rPr sz="1200" dirty="0">
                <a:latin typeface="Calibri"/>
                <a:cs typeface="Calibri"/>
              </a:rPr>
              <a:t>names </a:t>
            </a:r>
            <a:r>
              <a:rPr sz="1200" spc="-10" dirty="0">
                <a:latin typeface="Calibri"/>
                <a:cs typeface="Calibri"/>
              </a:rPr>
              <a:t>from </a:t>
            </a:r>
            <a:r>
              <a:rPr sz="1200" dirty="0">
                <a:latin typeface="Calibri"/>
                <a:cs typeface="Calibri"/>
              </a:rPr>
              <a:t>the</a:t>
            </a:r>
            <a:r>
              <a:rPr sz="1200" spc="-15"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table</a:t>
            </a:r>
            <a:r>
              <a:rPr sz="1200" spc="-20" dirty="0">
                <a:latin typeface="Calibri"/>
                <a:cs typeface="Calibri"/>
              </a:rPr>
              <a:t> </a:t>
            </a:r>
            <a:r>
              <a:rPr sz="1200" dirty="0">
                <a:latin typeface="Calibri"/>
                <a:cs typeface="Calibri"/>
              </a:rPr>
              <a:t>header</a:t>
            </a:r>
          </a:p>
        </p:txBody>
      </p:sp>
      <p:sp>
        <p:nvSpPr>
          <p:cNvPr id="33" name="object 33"/>
          <p:cNvSpPr/>
          <p:nvPr/>
        </p:nvSpPr>
        <p:spPr>
          <a:xfrm>
            <a:off x="929639" y="2302764"/>
            <a:ext cx="3869690" cy="1385570"/>
          </a:xfrm>
          <a:custGeom>
            <a:avLst/>
            <a:gdLst/>
            <a:ahLst/>
            <a:cxnLst/>
            <a:rect l="l" t="t" r="r" b="b"/>
            <a:pathLst>
              <a:path w="3869690" h="1385570">
                <a:moveTo>
                  <a:pt x="3869436" y="0"/>
                </a:moveTo>
                <a:lnTo>
                  <a:pt x="0" y="0"/>
                </a:lnTo>
                <a:lnTo>
                  <a:pt x="0" y="1385316"/>
                </a:lnTo>
                <a:lnTo>
                  <a:pt x="3869436" y="1385316"/>
                </a:lnTo>
                <a:lnTo>
                  <a:pt x="3869436" y="0"/>
                </a:lnTo>
                <a:close/>
              </a:path>
            </a:pathLst>
          </a:custGeom>
          <a:solidFill>
            <a:srgbClr val="FFFFFF"/>
          </a:solidFill>
        </p:spPr>
        <p:txBody>
          <a:bodyPr wrap="square" lIns="0" tIns="0" rIns="0" bIns="0" rtlCol="0"/>
          <a:lstStyle/>
          <a:p>
            <a:endParaRPr/>
          </a:p>
        </p:txBody>
      </p:sp>
      <p:sp>
        <p:nvSpPr>
          <p:cNvPr id="34" name="object 34"/>
          <p:cNvSpPr txBox="1"/>
          <p:nvPr/>
        </p:nvSpPr>
        <p:spPr>
          <a:xfrm>
            <a:off x="929639" y="2302764"/>
            <a:ext cx="3869690" cy="1385570"/>
          </a:xfrm>
          <a:prstGeom prst="rect">
            <a:avLst/>
          </a:prstGeom>
          <a:ln w="9525">
            <a:solidFill>
              <a:schemeClr val="tx1"/>
            </a:solidFill>
          </a:ln>
        </p:spPr>
        <p:txBody>
          <a:bodyPr vert="horz" wrap="square" lIns="0" tIns="37465" rIns="0" bIns="0" rtlCol="0">
            <a:spAutoFit/>
          </a:bodyPr>
          <a:lstStyle/>
          <a:p>
            <a:pPr marL="433070" marR="348615" indent="-342900">
              <a:lnSpc>
                <a:spcPct val="100000"/>
              </a:lnSpc>
              <a:spcBef>
                <a:spcPts val="295"/>
              </a:spcBef>
              <a:tabLst>
                <a:tab pos="433070"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method to request </a:t>
            </a:r>
            <a:r>
              <a:rPr sz="1200" spc="-10" dirty="0">
                <a:latin typeface="Calibri"/>
                <a:cs typeface="Calibri"/>
              </a:rPr>
              <a:t>Falcon9 </a:t>
            </a:r>
            <a:r>
              <a:rPr sz="1200" dirty="0">
                <a:latin typeface="Calibri"/>
                <a:cs typeface="Calibri"/>
              </a:rPr>
              <a:t>launch </a:t>
            </a:r>
            <a:r>
              <a:rPr sz="1200" spc="-260"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page</a:t>
            </a:r>
            <a:endParaRPr sz="1200">
              <a:latin typeface="Calibri"/>
              <a:cs typeface="Calibri"/>
            </a:endParaRPr>
          </a:p>
        </p:txBody>
      </p:sp>
      <p:sp>
        <p:nvSpPr>
          <p:cNvPr id="35" name="object 35"/>
          <p:cNvSpPr/>
          <p:nvPr/>
        </p:nvSpPr>
        <p:spPr>
          <a:xfrm>
            <a:off x="4881371" y="2304288"/>
            <a:ext cx="3171825" cy="3046730"/>
          </a:xfrm>
          <a:custGeom>
            <a:avLst/>
            <a:gdLst/>
            <a:ahLst/>
            <a:cxnLst/>
            <a:rect l="l" t="t" r="r" b="b"/>
            <a:pathLst>
              <a:path w="3171825" h="3046729">
                <a:moveTo>
                  <a:pt x="3171444" y="0"/>
                </a:moveTo>
                <a:lnTo>
                  <a:pt x="0" y="0"/>
                </a:lnTo>
                <a:lnTo>
                  <a:pt x="0" y="3046476"/>
                </a:lnTo>
                <a:lnTo>
                  <a:pt x="3171444" y="3046476"/>
                </a:lnTo>
                <a:lnTo>
                  <a:pt x="3171444" y="0"/>
                </a:lnTo>
                <a:close/>
              </a:path>
            </a:pathLst>
          </a:custGeom>
          <a:solidFill>
            <a:srgbClr val="FFFFFF"/>
          </a:solidFill>
        </p:spPr>
        <p:txBody>
          <a:bodyPr wrap="square" lIns="0" tIns="0" rIns="0" bIns="0" rtlCol="0"/>
          <a:lstStyle/>
          <a:p>
            <a:endParaRPr dirty="0"/>
          </a:p>
        </p:txBody>
      </p:sp>
      <p:sp>
        <p:nvSpPr>
          <p:cNvPr id="36" name="object 36"/>
          <p:cNvSpPr txBox="1"/>
          <p:nvPr/>
        </p:nvSpPr>
        <p:spPr>
          <a:xfrm>
            <a:off x="4881371" y="2304288"/>
            <a:ext cx="3171825" cy="3046730"/>
          </a:xfrm>
          <a:prstGeom prst="rect">
            <a:avLst/>
          </a:prstGeom>
          <a:ln w="9525">
            <a:solidFill>
              <a:schemeClr val="tx1"/>
            </a:solidFill>
          </a:ln>
        </p:spPr>
        <p:txBody>
          <a:bodyPr vert="horz" wrap="square" lIns="0" tIns="36830" rIns="0" bIns="0" rtlCol="0">
            <a:spAutoFit/>
          </a:bodyPr>
          <a:lstStyle/>
          <a:p>
            <a:pPr marL="434340" marR="90170" indent="-342900">
              <a:lnSpc>
                <a:spcPct val="100000"/>
              </a:lnSpc>
              <a:spcBef>
                <a:spcPts val="290"/>
              </a:spcBef>
              <a:tabLst>
                <a:tab pos="434340" algn="l"/>
              </a:tabLst>
            </a:pPr>
            <a:r>
              <a:rPr sz="1200" dirty="0">
                <a:latin typeface="Calibri"/>
                <a:cs typeface="Calibri"/>
              </a:rPr>
              <a:t>4.	</a:t>
            </a:r>
            <a:r>
              <a:rPr sz="1200" spc="-10" dirty="0">
                <a:latin typeface="Calibri"/>
                <a:cs typeface="Calibri"/>
              </a:rPr>
              <a:t>Create </a:t>
            </a:r>
            <a:r>
              <a:rPr sz="1200" dirty="0">
                <a:latin typeface="Calibri"/>
                <a:cs typeface="Calibri"/>
              </a:rPr>
              <a:t>an empty Dictionary </a:t>
            </a:r>
            <a:r>
              <a:rPr sz="1200" spc="-5" dirty="0">
                <a:latin typeface="Calibri"/>
                <a:cs typeface="Calibri"/>
              </a:rPr>
              <a:t>with </a:t>
            </a:r>
            <a:r>
              <a:rPr sz="1200" spc="-20" dirty="0">
                <a:latin typeface="Calibri"/>
                <a:cs typeface="Calibri"/>
              </a:rPr>
              <a:t>keys </a:t>
            </a:r>
            <a:r>
              <a:rPr sz="1200" spc="-10" dirty="0">
                <a:latin typeface="Calibri"/>
                <a:cs typeface="Calibri"/>
              </a:rPr>
              <a:t>from </a:t>
            </a:r>
            <a:r>
              <a:rPr sz="1200" spc="-260" dirty="0">
                <a:latin typeface="Calibri"/>
                <a:cs typeface="Calibri"/>
              </a:rPr>
              <a:t> </a:t>
            </a:r>
            <a:r>
              <a:rPr sz="1200" spc="-10" dirty="0">
                <a:latin typeface="Calibri"/>
                <a:cs typeface="Calibri"/>
              </a:rPr>
              <a:t>extracted</a:t>
            </a:r>
            <a:r>
              <a:rPr sz="1200" spc="-15" dirty="0">
                <a:latin typeface="Calibri"/>
                <a:cs typeface="Calibri"/>
              </a:rPr>
              <a:t> </a:t>
            </a:r>
            <a:r>
              <a:rPr sz="1200" spc="-5" dirty="0">
                <a:latin typeface="Calibri"/>
                <a:cs typeface="Calibri"/>
              </a:rPr>
              <a:t>column </a:t>
            </a:r>
            <a:r>
              <a:rPr sz="1200" dirty="0">
                <a:latin typeface="Calibri"/>
                <a:cs typeface="Calibri"/>
              </a:rPr>
              <a:t>names:</a:t>
            </a:r>
          </a:p>
        </p:txBody>
      </p:sp>
      <p:grpSp>
        <p:nvGrpSpPr>
          <p:cNvPr id="37" name="object 37"/>
          <p:cNvGrpSpPr/>
          <p:nvPr/>
        </p:nvGrpSpPr>
        <p:grpSpPr>
          <a:xfrm>
            <a:off x="1228345" y="2464344"/>
            <a:ext cx="10139298" cy="3983660"/>
            <a:chOff x="981455" y="2304288"/>
            <a:chExt cx="10335895" cy="4357370"/>
          </a:xfrm>
        </p:grpSpPr>
        <p:pic>
          <p:nvPicPr>
            <p:cNvPr id="38" name="object 38"/>
            <p:cNvPicPr/>
            <p:nvPr/>
          </p:nvPicPr>
          <p:blipFill>
            <a:blip r:embed="rId2" cstate="print"/>
            <a:stretch>
              <a:fillRect/>
            </a:stretch>
          </p:blipFill>
          <p:spPr>
            <a:xfrm>
              <a:off x="1083563" y="2778252"/>
              <a:ext cx="3531108" cy="236220"/>
            </a:xfrm>
            <a:prstGeom prst="rect">
              <a:avLst/>
            </a:prstGeom>
          </p:spPr>
        </p:pic>
        <p:pic>
          <p:nvPicPr>
            <p:cNvPr id="39" name="object 39"/>
            <p:cNvPicPr/>
            <p:nvPr/>
          </p:nvPicPr>
          <p:blipFill>
            <a:blip r:embed="rId3" cstate="print"/>
            <a:stretch>
              <a:fillRect/>
            </a:stretch>
          </p:blipFill>
          <p:spPr>
            <a:xfrm>
              <a:off x="1083563" y="3127248"/>
              <a:ext cx="3171443" cy="291084"/>
            </a:xfrm>
            <a:prstGeom prst="rect">
              <a:avLst/>
            </a:prstGeom>
          </p:spPr>
        </p:pic>
        <p:pic>
          <p:nvPicPr>
            <p:cNvPr id="40" name="object 40"/>
            <p:cNvPicPr/>
            <p:nvPr/>
          </p:nvPicPr>
          <p:blipFill>
            <a:blip r:embed="rId4" cstate="print"/>
            <a:stretch>
              <a:fillRect/>
            </a:stretch>
          </p:blipFill>
          <p:spPr>
            <a:xfrm>
              <a:off x="981455" y="4020311"/>
              <a:ext cx="3448812" cy="263651"/>
            </a:xfrm>
            <a:prstGeom prst="rect">
              <a:avLst/>
            </a:prstGeom>
          </p:spPr>
        </p:pic>
        <p:pic>
          <p:nvPicPr>
            <p:cNvPr id="41" name="object 41"/>
            <p:cNvPicPr/>
            <p:nvPr/>
          </p:nvPicPr>
          <p:blipFill>
            <a:blip r:embed="rId5" cstate="print"/>
            <a:stretch>
              <a:fillRect/>
            </a:stretch>
          </p:blipFill>
          <p:spPr>
            <a:xfrm>
              <a:off x="1051559" y="5009388"/>
              <a:ext cx="3066288" cy="256031"/>
            </a:xfrm>
            <a:prstGeom prst="rect">
              <a:avLst/>
            </a:prstGeom>
          </p:spPr>
        </p:pic>
        <p:pic>
          <p:nvPicPr>
            <p:cNvPr id="42" name="object 42"/>
            <p:cNvPicPr/>
            <p:nvPr/>
          </p:nvPicPr>
          <p:blipFill>
            <a:blip r:embed="rId6" cstate="print"/>
            <a:stretch>
              <a:fillRect/>
            </a:stretch>
          </p:blipFill>
          <p:spPr>
            <a:xfrm>
              <a:off x="1051559" y="5311139"/>
              <a:ext cx="3090672" cy="1350264"/>
            </a:xfrm>
            <a:prstGeom prst="rect">
              <a:avLst/>
            </a:prstGeom>
          </p:spPr>
        </p:pic>
        <p:pic>
          <p:nvPicPr>
            <p:cNvPr id="43" name="object 43"/>
            <p:cNvPicPr/>
            <p:nvPr/>
          </p:nvPicPr>
          <p:blipFill>
            <a:blip r:embed="rId7" cstate="print"/>
            <a:stretch>
              <a:fillRect/>
            </a:stretch>
          </p:blipFill>
          <p:spPr>
            <a:xfrm>
              <a:off x="5297423" y="2758440"/>
              <a:ext cx="2554224" cy="2442972"/>
            </a:xfrm>
            <a:prstGeom prst="rect">
              <a:avLst/>
            </a:prstGeom>
          </p:spPr>
        </p:pic>
        <p:sp>
          <p:nvSpPr>
            <p:cNvPr id="44" name="object 44"/>
            <p:cNvSpPr/>
            <p:nvPr/>
          </p:nvSpPr>
          <p:spPr>
            <a:xfrm>
              <a:off x="8145779" y="2304288"/>
              <a:ext cx="3171825" cy="2123440"/>
            </a:xfrm>
            <a:custGeom>
              <a:avLst/>
              <a:gdLst/>
              <a:ahLst/>
              <a:cxnLst/>
              <a:rect l="l" t="t" r="r" b="b"/>
              <a:pathLst>
                <a:path w="3171825" h="2123440">
                  <a:moveTo>
                    <a:pt x="3171444" y="0"/>
                  </a:moveTo>
                  <a:lnTo>
                    <a:pt x="0" y="0"/>
                  </a:lnTo>
                  <a:lnTo>
                    <a:pt x="0" y="2122932"/>
                  </a:lnTo>
                  <a:lnTo>
                    <a:pt x="3171444" y="2122932"/>
                  </a:lnTo>
                  <a:lnTo>
                    <a:pt x="3171444" y="0"/>
                  </a:lnTo>
                  <a:close/>
                </a:path>
              </a:pathLst>
            </a:custGeom>
            <a:solidFill>
              <a:srgbClr val="FFFFFF"/>
            </a:solidFill>
          </p:spPr>
          <p:txBody>
            <a:bodyPr wrap="square" lIns="0" tIns="0" rIns="0" bIns="0" rtlCol="0"/>
            <a:lstStyle/>
            <a:p>
              <a:endParaRPr/>
            </a:p>
          </p:txBody>
        </p:sp>
      </p:grpSp>
      <p:sp>
        <p:nvSpPr>
          <p:cNvPr id="45" name="object 45"/>
          <p:cNvSpPr txBox="1"/>
          <p:nvPr/>
        </p:nvSpPr>
        <p:spPr>
          <a:xfrm>
            <a:off x="8145780" y="2304288"/>
            <a:ext cx="3171825" cy="2123440"/>
          </a:xfrm>
          <a:prstGeom prst="rect">
            <a:avLst/>
          </a:prstGeom>
          <a:ln w="9525">
            <a:solidFill>
              <a:schemeClr val="tx1"/>
            </a:solidFill>
          </a:ln>
        </p:spPr>
        <p:txBody>
          <a:bodyPr vert="horz" wrap="square" lIns="0" tIns="36830" rIns="0" bIns="0" rtlCol="0">
            <a:spAutoFit/>
          </a:bodyPr>
          <a:lstStyle/>
          <a:p>
            <a:pPr marL="320040" marR="228600" indent="-228600">
              <a:lnSpc>
                <a:spcPct val="100000"/>
              </a:lnSpc>
              <a:spcBef>
                <a:spcPts val="290"/>
              </a:spcBef>
              <a:buAutoNum type="arabicPeriod" startAt="5"/>
              <a:tabLst>
                <a:tab pos="320675" algn="l"/>
              </a:tabLst>
            </a:pPr>
            <a:r>
              <a:rPr sz="1200" spc="-5" dirty="0">
                <a:latin typeface="Calibri"/>
                <a:cs typeface="Calibri"/>
              </a:rPr>
              <a:t>Fill </a:t>
            </a:r>
            <a:r>
              <a:rPr sz="1200" dirty="0">
                <a:latin typeface="Calibri"/>
                <a:cs typeface="Calibri"/>
              </a:rPr>
              <a:t>up the </a:t>
            </a:r>
            <a:r>
              <a:rPr sz="1200" spc="-5" dirty="0">
                <a:latin typeface="Calibri"/>
                <a:cs typeface="Calibri"/>
              </a:rPr>
              <a:t>launch_dict with </a:t>
            </a:r>
            <a:r>
              <a:rPr sz="1200" dirty="0">
                <a:latin typeface="Calibri"/>
                <a:cs typeface="Calibri"/>
              </a:rPr>
              <a:t>launch </a:t>
            </a:r>
            <a:r>
              <a:rPr sz="1200" spc="-10" dirty="0">
                <a:latin typeface="Calibri"/>
                <a:cs typeface="Calibri"/>
              </a:rPr>
              <a:t>records </a:t>
            </a:r>
            <a:r>
              <a:rPr sz="1200" spc="-260" dirty="0">
                <a:latin typeface="Calibri"/>
                <a:cs typeface="Calibri"/>
              </a:rPr>
              <a:t> </a:t>
            </a:r>
            <a:r>
              <a:rPr sz="1200" spc="-10" dirty="0">
                <a:latin typeface="Calibri"/>
                <a:cs typeface="Calibri"/>
              </a:rPr>
              <a:t>extracted</a:t>
            </a:r>
            <a:r>
              <a:rPr sz="1200" spc="-20" dirty="0">
                <a:latin typeface="Calibri"/>
                <a:cs typeface="Calibri"/>
              </a:rPr>
              <a:t> </a:t>
            </a:r>
            <a:r>
              <a:rPr sz="1200" spc="-10" dirty="0">
                <a:latin typeface="Calibri"/>
                <a:cs typeface="Calibri"/>
              </a:rPr>
              <a:t>from</a:t>
            </a:r>
            <a:r>
              <a:rPr sz="1200" spc="-5" dirty="0">
                <a:latin typeface="Calibri"/>
                <a:cs typeface="Calibri"/>
              </a:rPr>
              <a:t> table</a:t>
            </a:r>
            <a:r>
              <a:rPr sz="1200" spc="-20" dirty="0">
                <a:latin typeface="Calibri"/>
                <a:cs typeface="Calibri"/>
              </a:rPr>
              <a:t> </a:t>
            </a:r>
            <a:r>
              <a:rPr sz="1200" spc="-15" dirty="0">
                <a:latin typeface="Calibri"/>
                <a:cs typeface="Calibri"/>
              </a:rPr>
              <a:t>rows.</a:t>
            </a:r>
            <a:endParaRPr sz="1200">
              <a:latin typeface="Calibri"/>
              <a:cs typeface="Calibri"/>
            </a:endParaRPr>
          </a:p>
          <a:p>
            <a:pPr marL="891540" marR="233045" lvl="1" indent="-342900">
              <a:lnSpc>
                <a:spcPct val="100000"/>
              </a:lnSpc>
              <a:buFont typeface="Arial MT"/>
              <a:buChar char="•"/>
              <a:tabLst>
                <a:tab pos="891540" algn="l"/>
                <a:tab pos="892175" algn="l"/>
              </a:tabLst>
            </a:pPr>
            <a:r>
              <a:rPr sz="1200" spc="-5" dirty="0">
                <a:latin typeface="Calibri"/>
                <a:cs typeface="Calibri"/>
              </a:rPr>
              <a:t>Utilize following </a:t>
            </a:r>
            <a:r>
              <a:rPr sz="1200" dirty="0">
                <a:latin typeface="Calibri"/>
                <a:cs typeface="Calibri"/>
              </a:rPr>
              <a:t>helper </a:t>
            </a:r>
            <a:r>
              <a:rPr sz="1200" spc="-5" dirty="0">
                <a:latin typeface="Calibri"/>
                <a:cs typeface="Calibri"/>
              </a:rPr>
              <a:t>functions </a:t>
            </a:r>
            <a:r>
              <a:rPr sz="1200" spc="-26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help</a:t>
            </a:r>
            <a:r>
              <a:rPr sz="1200" spc="-15" dirty="0">
                <a:latin typeface="Calibri"/>
                <a:cs typeface="Calibri"/>
              </a:rPr>
              <a:t> </a:t>
            </a:r>
            <a:r>
              <a:rPr sz="1200" spc="-10" dirty="0">
                <a:latin typeface="Calibri"/>
                <a:cs typeface="Calibri"/>
              </a:rPr>
              <a:t>parse</a:t>
            </a:r>
            <a:r>
              <a:rPr sz="1200" spc="-5" dirty="0">
                <a:latin typeface="Calibri"/>
                <a:cs typeface="Calibri"/>
              </a:rPr>
              <a:t> HTML</a:t>
            </a:r>
            <a:r>
              <a:rPr sz="1200" spc="-15" dirty="0">
                <a:latin typeface="Calibri"/>
                <a:cs typeface="Calibri"/>
              </a:rPr>
              <a:t> </a:t>
            </a:r>
            <a:r>
              <a:rPr sz="1200" spc="-10" dirty="0">
                <a:latin typeface="Calibri"/>
                <a:cs typeface="Calibri"/>
              </a:rPr>
              <a:t>data</a:t>
            </a:r>
            <a:endParaRPr sz="1200">
              <a:latin typeface="Calibri"/>
              <a:cs typeface="Calibri"/>
            </a:endParaRPr>
          </a:p>
        </p:txBody>
      </p:sp>
      <p:grpSp>
        <p:nvGrpSpPr>
          <p:cNvPr id="46" name="object 46"/>
          <p:cNvGrpSpPr/>
          <p:nvPr/>
        </p:nvGrpSpPr>
        <p:grpSpPr>
          <a:xfrm>
            <a:off x="8132064" y="3119627"/>
            <a:ext cx="3171825" cy="2194560"/>
            <a:chOff x="8132064" y="3119627"/>
            <a:chExt cx="3171825" cy="2194560"/>
          </a:xfrm>
        </p:grpSpPr>
        <p:pic>
          <p:nvPicPr>
            <p:cNvPr id="47" name="object 47"/>
            <p:cNvPicPr/>
            <p:nvPr/>
          </p:nvPicPr>
          <p:blipFill>
            <a:blip r:embed="rId8" cstate="print"/>
            <a:stretch>
              <a:fillRect/>
            </a:stretch>
          </p:blipFill>
          <p:spPr>
            <a:xfrm>
              <a:off x="8555736" y="3119627"/>
              <a:ext cx="2458212" cy="228600"/>
            </a:xfrm>
            <a:prstGeom prst="rect">
              <a:avLst/>
            </a:prstGeom>
          </p:spPr>
        </p:pic>
        <p:pic>
          <p:nvPicPr>
            <p:cNvPr id="48" name="object 48"/>
            <p:cNvPicPr/>
            <p:nvPr/>
          </p:nvPicPr>
          <p:blipFill>
            <a:blip r:embed="rId9" cstate="print"/>
            <a:stretch>
              <a:fillRect/>
            </a:stretch>
          </p:blipFill>
          <p:spPr>
            <a:xfrm>
              <a:off x="8555736" y="3418331"/>
              <a:ext cx="2426207" cy="239267"/>
            </a:xfrm>
            <a:prstGeom prst="rect">
              <a:avLst/>
            </a:prstGeom>
          </p:spPr>
        </p:pic>
        <p:pic>
          <p:nvPicPr>
            <p:cNvPr id="49" name="object 49"/>
            <p:cNvPicPr/>
            <p:nvPr/>
          </p:nvPicPr>
          <p:blipFill>
            <a:blip r:embed="rId10" cstate="print"/>
            <a:stretch>
              <a:fillRect/>
            </a:stretch>
          </p:blipFill>
          <p:spPr>
            <a:xfrm>
              <a:off x="8555736" y="3749040"/>
              <a:ext cx="2458212" cy="246887"/>
            </a:xfrm>
            <a:prstGeom prst="rect">
              <a:avLst/>
            </a:prstGeom>
          </p:spPr>
        </p:pic>
        <p:pic>
          <p:nvPicPr>
            <p:cNvPr id="50" name="object 50"/>
            <p:cNvPicPr/>
            <p:nvPr/>
          </p:nvPicPr>
          <p:blipFill>
            <a:blip r:embed="rId11" cstate="print"/>
            <a:stretch>
              <a:fillRect/>
            </a:stretch>
          </p:blipFill>
          <p:spPr>
            <a:xfrm>
              <a:off x="8555736" y="4055363"/>
              <a:ext cx="2023872" cy="260604"/>
            </a:xfrm>
            <a:prstGeom prst="rect">
              <a:avLst/>
            </a:prstGeom>
          </p:spPr>
        </p:pic>
        <p:sp>
          <p:nvSpPr>
            <p:cNvPr id="51" name="object 51"/>
            <p:cNvSpPr/>
            <p:nvPr/>
          </p:nvSpPr>
          <p:spPr>
            <a:xfrm>
              <a:off x="8132064" y="4483608"/>
              <a:ext cx="3171825" cy="830580"/>
            </a:xfrm>
            <a:custGeom>
              <a:avLst/>
              <a:gdLst/>
              <a:ahLst/>
              <a:cxnLst/>
              <a:rect l="l" t="t" r="r" b="b"/>
              <a:pathLst>
                <a:path w="3171825" h="830579">
                  <a:moveTo>
                    <a:pt x="3171444" y="0"/>
                  </a:moveTo>
                  <a:lnTo>
                    <a:pt x="0" y="0"/>
                  </a:lnTo>
                  <a:lnTo>
                    <a:pt x="0" y="830580"/>
                  </a:lnTo>
                  <a:lnTo>
                    <a:pt x="3171444" y="830580"/>
                  </a:lnTo>
                  <a:lnTo>
                    <a:pt x="3171444" y="0"/>
                  </a:lnTo>
                  <a:close/>
                </a:path>
              </a:pathLst>
            </a:custGeom>
            <a:solidFill>
              <a:srgbClr val="FFFFFF"/>
            </a:solidFill>
          </p:spPr>
          <p:txBody>
            <a:bodyPr wrap="square" lIns="0" tIns="0" rIns="0" bIns="0" rtlCol="0"/>
            <a:lstStyle/>
            <a:p>
              <a:endParaRPr/>
            </a:p>
          </p:txBody>
        </p:sp>
      </p:grpSp>
      <p:sp>
        <p:nvSpPr>
          <p:cNvPr id="52" name="object 52"/>
          <p:cNvSpPr txBox="1"/>
          <p:nvPr/>
        </p:nvSpPr>
        <p:spPr>
          <a:xfrm>
            <a:off x="8132064" y="4483608"/>
            <a:ext cx="3171825" cy="830580"/>
          </a:xfrm>
          <a:prstGeom prst="rect">
            <a:avLst/>
          </a:prstGeom>
          <a:ln w="9525">
            <a:solidFill>
              <a:schemeClr val="tx1"/>
            </a:solidFill>
          </a:ln>
        </p:spPr>
        <p:txBody>
          <a:bodyPr vert="horz" wrap="square" lIns="0" tIns="37465" rIns="0" bIns="0" rtlCol="0">
            <a:spAutoFit/>
          </a:bodyPr>
          <a:lstStyle/>
          <a:p>
            <a:pPr marL="92075">
              <a:lnSpc>
                <a:spcPct val="100000"/>
              </a:lnSpc>
              <a:spcBef>
                <a:spcPts val="295"/>
              </a:spcBef>
            </a:pPr>
            <a:r>
              <a:rPr sz="1200" dirty="0">
                <a:latin typeface="Calibri"/>
                <a:cs typeface="Calibri"/>
              </a:rPr>
              <a:t>6.</a:t>
            </a:r>
            <a:r>
              <a:rPr sz="1200" spc="350" dirty="0">
                <a:latin typeface="Calibri"/>
                <a:cs typeface="Calibri"/>
              </a:rPr>
              <a:t> </a:t>
            </a:r>
            <a:r>
              <a:rPr sz="1200" spc="-10" dirty="0">
                <a:latin typeface="Calibri"/>
                <a:cs typeface="Calibri"/>
              </a:rPr>
              <a:t>Convert</a:t>
            </a:r>
            <a:r>
              <a:rPr sz="1200" spc="-15" dirty="0">
                <a:latin typeface="Calibri"/>
                <a:cs typeface="Calibri"/>
              </a:rPr>
              <a:t> </a:t>
            </a:r>
            <a:r>
              <a:rPr sz="1200" spc="-5" dirty="0">
                <a:latin typeface="Calibri"/>
                <a:cs typeface="Calibri"/>
              </a:rPr>
              <a:t>launch_dict</a:t>
            </a:r>
            <a:r>
              <a:rPr sz="1200" spc="-30"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Dataframe:</a:t>
            </a:r>
            <a:endParaRPr sz="1200">
              <a:latin typeface="Calibri"/>
              <a:cs typeface="Calibri"/>
            </a:endParaRPr>
          </a:p>
        </p:txBody>
      </p:sp>
      <p:pic>
        <p:nvPicPr>
          <p:cNvPr id="53" name="object 53"/>
          <p:cNvPicPr/>
          <p:nvPr/>
        </p:nvPicPr>
        <p:blipFill>
          <a:blip r:embed="rId12" cstate="print"/>
          <a:stretch>
            <a:fillRect/>
          </a:stretch>
        </p:blipFill>
        <p:spPr>
          <a:xfrm>
            <a:off x="8555735" y="4831079"/>
            <a:ext cx="2407920" cy="278892"/>
          </a:xfrm>
          <a:prstGeom prst="rect">
            <a:avLst/>
          </a:prstGeom>
        </p:spPr>
      </p:pic>
      <p:sp>
        <p:nvSpPr>
          <p:cNvPr id="54" name="object 54"/>
          <p:cNvSpPr txBox="1"/>
          <p:nvPr/>
        </p:nvSpPr>
        <p:spPr>
          <a:xfrm>
            <a:off x="10417937" y="78549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13"/>
              </a:rPr>
              <a:t>GitHub</a:t>
            </a:r>
            <a:endParaRPr sz="2400" dirty="0">
              <a:latin typeface="Calibri"/>
              <a:cs typeface="Calibri"/>
            </a:endParaRPr>
          </a:p>
        </p:txBody>
      </p:sp>
      <p:sp>
        <p:nvSpPr>
          <p:cNvPr id="55" name="object 5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9</a:t>
            </a:fld>
            <a:endParaRPr sz="1600">
              <a:latin typeface="Microsoft Sans Serif"/>
              <a:cs typeface="Microsoft Sans Serif"/>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210</TotalTime>
  <Words>4035</Words>
  <Application>Microsoft Office PowerPoint</Application>
  <PresentationFormat>Widescreen</PresentationFormat>
  <Paragraphs>447</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 MT</vt:lpstr>
      <vt:lpstr>Bahnschrift SemiCondensed</vt:lpstr>
      <vt:lpstr>Baskerville Old Face</vt:lpstr>
      <vt:lpstr>Calibri</vt:lpstr>
      <vt:lpstr>Gill Sans MT</vt:lpstr>
      <vt:lpstr>Microsoft Sans Serif</vt:lpstr>
      <vt:lpstr>Wingdings 2</vt:lpstr>
      <vt:lpstr>Dividend</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Data Wrangling – cont’d</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SpaceX Falcon9 - Launch Sites Map</vt:lpstr>
      <vt:lpstr>SpaceX Falon9 – Success/Failed Launch Map for all Launch Sites</vt:lpstr>
      <vt:lpstr>SpaceX Falcon9 – Launch Site to proximity Distance Map</vt:lpstr>
      <vt:lpstr>PowerPoint Presentation</vt:lpstr>
      <vt:lpstr>Launch Success Counts For All Sites</vt:lpstr>
      <vt:lpstr>Launch Site with Highest Launch Success Ratio</vt:lpstr>
      <vt:lpstr>Payload vs. Launch Outcome Scatter Plot for All Sites</vt:lpstr>
      <vt:lpstr>PowerPoint Presentation</vt:lpstr>
      <vt:lpstr>Classification Accuracy</vt:lpstr>
      <vt:lpstr>Confusion Matrix</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Жамшидбек Бекбаев</cp:lastModifiedBy>
  <cp:revision>12</cp:revision>
  <dcterms:created xsi:type="dcterms:W3CDTF">2023-03-03T14:08:00Z</dcterms:created>
  <dcterms:modified xsi:type="dcterms:W3CDTF">2023-11-24T20:00:13Z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Microsoft® PowerPoint® for Microsoft 365</vt:lpwstr>
  </property>
  <property fmtid="{D5CDD505-2E9C-101B-9397-08002B2CF9AE}" pid="4" name="LastSaved">
    <vt:filetime>2023-03-03T00:00:00Z</vt:filetime>
  </property>
</Properties>
</file>